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308" r:id="rId2"/>
    <p:sldId id="364" r:id="rId3"/>
    <p:sldId id="343" r:id="rId4"/>
    <p:sldId id="345" r:id="rId5"/>
    <p:sldId id="365" r:id="rId6"/>
    <p:sldId id="311" r:id="rId7"/>
    <p:sldId id="366" r:id="rId8"/>
    <p:sldId id="347" r:id="rId9"/>
    <p:sldId id="348" r:id="rId10"/>
    <p:sldId id="349" r:id="rId11"/>
    <p:sldId id="350" r:id="rId12"/>
    <p:sldId id="368" r:id="rId13"/>
    <p:sldId id="401" r:id="rId14"/>
    <p:sldId id="406" r:id="rId15"/>
    <p:sldId id="396" r:id="rId16"/>
    <p:sldId id="402" r:id="rId17"/>
    <p:sldId id="393" r:id="rId18"/>
    <p:sldId id="395" r:id="rId19"/>
    <p:sldId id="411" r:id="rId20"/>
    <p:sldId id="412" r:id="rId21"/>
    <p:sldId id="369" r:id="rId22"/>
    <p:sldId id="386" r:id="rId23"/>
    <p:sldId id="413" r:id="rId24"/>
    <p:sldId id="405" r:id="rId25"/>
    <p:sldId id="397" r:id="rId26"/>
    <p:sldId id="388" r:id="rId27"/>
    <p:sldId id="410" r:id="rId28"/>
    <p:sldId id="407" r:id="rId29"/>
    <p:sldId id="408" r:id="rId30"/>
    <p:sldId id="40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sliwinska" initials="j" lastIdx="1" clrIdx="0"/>
  <p:cmAuthor id="2" name="Dell Venue 11"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FF"/>
    <a:srgbClr val="008000"/>
    <a:srgbClr val="0000FF"/>
    <a:srgbClr val="FF9933"/>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Styl pośredni 1 — Ak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Styl jasny 2 — Ak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21" autoAdjust="0"/>
    <p:restoredTop sz="94660"/>
  </p:normalViewPr>
  <p:slideViewPr>
    <p:cSldViewPr>
      <p:cViewPr varScale="1">
        <p:scale>
          <a:sx n="86" d="100"/>
          <a:sy n="86" d="100"/>
        </p:scale>
        <p:origin x="638" y="72"/>
      </p:cViewPr>
      <p:guideLst>
        <p:guide orient="horz" pos="2160"/>
        <p:guide pos="3840"/>
      </p:guideLst>
    </p:cSldViewPr>
  </p:slideViewPr>
  <p:notesTextViewPr>
    <p:cViewPr>
      <p:scale>
        <a:sx n="1" d="1"/>
        <a:sy n="1" d="1"/>
      </p:scale>
      <p:origin x="0" y="0"/>
    </p:cViewPr>
  </p:notesTextViewPr>
  <p:notesViewPr>
    <p:cSldViewPr>
      <p:cViewPr varScale="1">
        <p:scale>
          <a:sx n="49" d="100"/>
          <a:sy n="49" d="100"/>
        </p:scale>
        <p:origin x="152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8DDCA-AE87-40E7-B23A-55403992131E}" type="datetimeFigureOut">
              <a:rPr lang="en-GB" smtClean="0"/>
              <a:t>08/08/2022</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97A8D-43F4-4ACE-8740-833C07EC187A}" type="slidenum">
              <a:rPr lang="en-GB" smtClean="0"/>
              <a:t>‹#›</a:t>
            </a:fld>
            <a:endParaRPr lang="en-GB"/>
          </a:p>
        </p:txBody>
      </p:sp>
    </p:spTree>
    <p:extLst>
      <p:ext uri="{BB962C8B-B14F-4D97-AF65-F5344CB8AC3E}">
        <p14:creationId xmlns:p14="http://schemas.microsoft.com/office/powerpoint/2010/main" val="2101785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FDFAA61A-1324-48EA-85D0-7EC3CE61457B}" type="slidenum">
              <a:rPr lang="pl-PL" smtClean="0"/>
              <a:t>1</a:t>
            </a:fld>
            <a:endParaRPr lang="pl-PL"/>
          </a:p>
        </p:txBody>
      </p:sp>
    </p:spTree>
    <p:extLst>
      <p:ext uri="{BB962C8B-B14F-4D97-AF65-F5344CB8AC3E}">
        <p14:creationId xmlns:p14="http://schemas.microsoft.com/office/powerpoint/2010/main" val="3008562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BC9EBD-7B3D-417F-AF01-6E0678FB5BE6}"/>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GB"/>
          </a:p>
        </p:txBody>
      </p:sp>
      <p:sp>
        <p:nvSpPr>
          <p:cNvPr id="3" name="Podtytuł 2">
            <a:extLst>
              <a:ext uri="{FF2B5EF4-FFF2-40B4-BE49-F238E27FC236}">
                <a16:creationId xmlns:a16="http://schemas.microsoft.com/office/drawing/2014/main" id="{0E651897-DF7E-4610-9C59-3329844B46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GB"/>
          </a:p>
        </p:txBody>
      </p:sp>
      <p:sp>
        <p:nvSpPr>
          <p:cNvPr id="4" name="Symbol zastępczy daty 3">
            <a:extLst>
              <a:ext uri="{FF2B5EF4-FFF2-40B4-BE49-F238E27FC236}">
                <a16:creationId xmlns:a16="http://schemas.microsoft.com/office/drawing/2014/main" id="{8FCFDC8B-934B-4592-88DF-5FF97829F621}"/>
              </a:ext>
            </a:extLst>
          </p:cNvPr>
          <p:cNvSpPr>
            <a:spLocks noGrp="1"/>
          </p:cNvSpPr>
          <p:nvPr>
            <p:ph type="dt" sz="half" idx="10"/>
          </p:nvPr>
        </p:nvSpPr>
        <p:spPr/>
        <p:txBody>
          <a:bodyPr/>
          <a:lstStyle/>
          <a:p>
            <a:r>
              <a:rPr lang="en-US"/>
              <a:t>IAUGA 2022, 2-11.08.2022, Busan, Rep. of Korea</a:t>
            </a:r>
            <a:endParaRPr lang="en-GB"/>
          </a:p>
        </p:txBody>
      </p:sp>
      <p:sp>
        <p:nvSpPr>
          <p:cNvPr id="5" name="Symbol zastępczy stopki 4">
            <a:extLst>
              <a:ext uri="{FF2B5EF4-FFF2-40B4-BE49-F238E27FC236}">
                <a16:creationId xmlns:a16="http://schemas.microsoft.com/office/drawing/2014/main" id="{27506E82-153D-4F62-85AE-CB23ED47415A}"/>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A99F7D16-7C7A-43B6-912E-D260D9B40AC4}"/>
              </a:ext>
            </a:extLst>
          </p:cNvPr>
          <p:cNvSpPr>
            <a:spLocks noGrp="1"/>
          </p:cNvSpPr>
          <p:nvPr>
            <p:ph type="sldNum" sz="quarter" idx="12"/>
          </p:nvPr>
        </p:nvSpPr>
        <p:spPr/>
        <p:txBody>
          <a:bodyPr/>
          <a:lstStyle/>
          <a:p>
            <a:fld id="{1B549CAA-2CCA-4E93-AE83-6DC7B61CC03D}" type="slidenum">
              <a:rPr lang="en-GB" smtClean="0"/>
              <a:t>‹#›</a:t>
            </a:fld>
            <a:endParaRPr lang="en-GB"/>
          </a:p>
        </p:txBody>
      </p:sp>
    </p:spTree>
    <p:extLst>
      <p:ext uri="{BB962C8B-B14F-4D97-AF65-F5344CB8AC3E}">
        <p14:creationId xmlns:p14="http://schemas.microsoft.com/office/powerpoint/2010/main" val="2136181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D16991-C2D7-4A2F-A533-1847B8174F73}"/>
              </a:ext>
            </a:extLst>
          </p:cNvPr>
          <p:cNvSpPr>
            <a:spLocks noGrp="1"/>
          </p:cNvSpPr>
          <p:nvPr>
            <p:ph type="title"/>
          </p:nvPr>
        </p:nvSpPr>
        <p:spPr/>
        <p:txBody>
          <a:bodyPr/>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A04AB60C-DE84-4FC8-AFC3-9320FA10758A}"/>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4B1F4042-0668-43BB-8D88-F70580CFB90F}"/>
              </a:ext>
            </a:extLst>
          </p:cNvPr>
          <p:cNvSpPr>
            <a:spLocks noGrp="1"/>
          </p:cNvSpPr>
          <p:nvPr>
            <p:ph type="dt" sz="half" idx="10"/>
          </p:nvPr>
        </p:nvSpPr>
        <p:spPr/>
        <p:txBody>
          <a:bodyPr/>
          <a:lstStyle/>
          <a:p>
            <a:r>
              <a:rPr lang="en-US"/>
              <a:t>IAUGA 2022, 2-11.08.2022, Busan, Rep. of Korea</a:t>
            </a:r>
            <a:endParaRPr lang="en-GB"/>
          </a:p>
        </p:txBody>
      </p:sp>
      <p:sp>
        <p:nvSpPr>
          <p:cNvPr id="5" name="Symbol zastępczy stopki 4">
            <a:extLst>
              <a:ext uri="{FF2B5EF4-FFF2-40B4-BE49-F238E27FC236}">
                <a16:creationId xmlns:a16="http://schemas.microsoft.com/office/drawing/2014/main" id="{6193E03E-107C-4AE6-AF74-8BD44B51497C}"/>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8B4C4BF9-8C26-43BA-BEDF-A58729CB67CF}"/>
              </a:ext>
            </a:extLst>
          </p:cNvPr>
          <p:cNvSpPr>
            <a:spLocks noGrp="1"/>
          </p:cNvSpPr>
          <p:nvPr>
            <p:ph type="sldNum" sz="quarter" idx="12"/>
          </p:nvPr>
        </p:nvSpPr>
        <p:spPr/>
        <p:txBody>
          <a:bodyPr/>
          <a:lstStyle/>
          <a:p>
            <a:fld id="{1B549CAA-2CCA-4E93-AE83-6DC7B61CC03D}" type="slidenum">
              <a:rPr lang="en-GB" smtClean="0"/>
              <a:t>‹#›</a:t>
            </a:fld>
            <a:endParaRPr lang="en-GB"/>
          </a:p>
        </p:txBody>
      </p:sp>
    </p:spTree>
    <p:extLst>
      <p:ext uri="{BB962C8B-B14F-4D97-AF65-F5344CB8AC3E}">
        <p14:creationId xmlns:p14="http://schemas.microsoft.com/office/powerpoint/2010/main" val="1713239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34397BDB-A91B-4FF9-AA64-84F63E2EF7E8}"/>
              </a:ext>
            </a:extLst>
          </p:cNvPr>
          <p:cNvSpPr>
            <a:spLocks noGrp="1"/>
          </p:cNvSpPr>
          <p:nvPr>
            <p:ph type="title" orient="vert"/>
          </p:nvPr>
        </p:nvSpPr>
        <p:spPr>
          <a:xfrm>
            <a:off x="8724900" y="365125"/>
            <a:ext cx="2628900" cy="5811838"/>
          </a:xfrm>
        </p:spPr>
        <p:txBody>
          <a:bodyPr vert="eaVert"/>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C3F7AF59-AC4D-460B-9D2A-392AE99BD905}"/>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183284ED-813B-4FA5-8534-0E51572617B7}"/>
              </a:ext>
            </a:extLst>
          </p:cNvPr>
          <p:cNvSpPr>
            <a:spLocks noGrp="1"/>
          </p:cNvSpPr>
          <p:nvPr>
            <p:ph type="dt" sz="half" idx="10"/>
          </p:nvPr>
        </p:nvSpPr>
        <p:spPr/>
        <p:txBody>
          <a:bodyPr/>
          <a:lstStyle/>
          <a:p>
            <a:r>
              <a:rPr lang="en-US"/>
              <a:t>IAUGA 2022, 2-11.08.2022, Busan, Rep. of Korea</a:t>
            </a:r>
            <a:endParaRPr lang="en-GB"/>
          </a:p>
        </p:txBody>
      </p:sp>
      <p:sp>
        <p:nvSpPr>
          <p:cNvPr id="5" name="Symbol zastępczy stopki 4">
            <a:extLst>
              <a:ext uri="{FF2B5EF4-FFF2-40B4-BE49-F238E27FC236}">
                <a16:creationId xmlns:a16="http://schemas.microsoft.com/office/drawing/2014/main" id="{BD06B63F-9A6E-464A-900D-05F8812C6467}"/>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3ED9B2B3-6374-49F0-BF2C-279C1263F40F}"/>
              </a:ext>
            </a:extLst>
          </p:cNvPr>
          <p:cNvSpPr>
            <a:spLocks noGrp="1"/>
          </p:cNvSpPr>
          <p:nvPr>
            <p:ph type="sldNum" sz="quarter" idx="12"/>
          </p:nvPr>
        </p:nvSpPr>
        <p:spPr/>
        <p:txBody>
          <a:bodyPr/>
          <a:lstStyle/>
          <a:p>
            <a:fld id="{1B549CAA-2CCA-4E93-AE83-6DC7B61CC03D}" type="slidenum">
              <a:rPr lang="en-GB" smtClean="0"/>
              <a:t>‹#›</a:t>
            </a:fld>
            <a:endParaRPr lang="en-GB"/>
          </a:p>
        </p:txBody>
      </p:sp>
    </p:spTree>
    <p:extLst>
      <p:ext uri="{BB962C8B-B14F-4D97-AF65-F5344CB8AC3E}">
        <p14:creationId xmlns:p14="http://schemas.microsoft.com/office/powerpoint/2010/main" val="176335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D8AFFD-67B3-45AB-B906-DA9F08752874}"/>
              </a:ext>
            </a:extLst>
          </p:cNvPr>
          <p:cNvSpPr>
            <a:spLocks noGrp="1"/>
          </p:cNvSpPr>
          <p:nvPr>
            <p:ph type="title"/>
          </p:nvPr>
        </p:nvSpPr>
        <p:spPr>
          <a:xfrm>
            <a:off x="324465" y="136525"/>
            <a:ext cx="11503740" cy="630391"/>
          </a:xfrm>
        </p:spPr>
        <p:txBody>
          <a:bodyPr>
            <a:normAutofit/>
          </a:bodyPr>
          <a:lstStyle>
            <a:lvl1pPr algn="ctr">
              <a:defRPr sz="3000" b="1">
                <a:solidFill>
                  <a:srgbClr val="002060"/>
                </a:solidFill>
                <a:latin typeface="+mn-lt"/>
              </a:defRPr>
            </a:lvl1pPr>
          </a:lstStyle>
          <a:p>
            <a:r>
              <a:rPr lang="en-GB" noProof="0" dirty="0" err="1"/>
              <a:t>Kliknij</a:t>
            </a:r>
            <a:r>
              <a:rPr lang="en-GB" noProof="0" dirty="0"/>
              <a:t>, aby </a:t>
            </a:r>
            <a:r>
              <a:rPr lang="en-GB" noProof="0" dirty="0" err="1"/>
              <a:t>edytować</a:t>
            </a:r>
            <a:r>
              <a:rPr lang="en-GB" noProof="0" dirty="0"/>
              <a:t> </a:t>
            </a:r>
            <a:r>
              <a:rPr lang="en-GB" noProof="0" dirty="0" err="1"/>
              <a:t>styl</a:t>
            </a:r>
            <a:endParaRPr lang="en-GB" noProof="0" dirty="0"/>
          </a:p>
        </p:txBody>
      </p:sp>
      <p:sp>
        <p:nvSpPr>
          <p:cNvPr id="3" name="Symbol zastępczy zawartości 2">
            <a:extLst>
              <a:ext uri="{FF2B5EF4-FFF2-40B4-BE49-F238E27FC236}">
                <a16:creationId xmlns:a16="http://schemas.microsoft.com/office/drawing/2014/main" id="{30FEFB80-6EA2-4C73-9A60-7D38BF5B3753}"/>
              </a:ext>
            </a:extLst>
          </p:cNvPr>
          <p:cNvSpPr>
            <a:spLocks noGrp="1"/>
          </p:cNvSpPr>
          <p:nvPr>
            <p:ph idx="1"/>
          </p:nvPr>
        </p:nvSpPr>
        <p:spPr>
          <a:xfrm>
            <a:off x="324465" y="993058"/>
            <a:ext cx="11503739" cy="5183905"/>
          </a:xfrm>
        </p:spPr>
        <p:txBody>
          <a:bodyPr>
            <a:normAutofit/>
          </a:bodyPr>
          <a:lstStyle>
            <a:lvl1pPr>
              <a:spcBef>
                <a:spcPts val="0"/>
              </a:spcBef>
              <a:spcAft>
                <a:spcPts val="600"/>
              </a:spcAft>
              <a:defRPr sz="1800">
                <a:latin typeface="+mn-lt"/>
              </a:defRPr>
            </a:lvl1pPr>
            <a:lvl2pPr>
              <a:spcBef>
                <a:spcPts val="0"/>
              </a:spcBef>
              <a:spcAft>
                <a:spcPts val="600"/>
              </a:spcAft>
              <a:defRPr sz="1800">
                <a:latin typeface="+mn-lt"/>
              </a:defRPr>
            </a:lvl2pPr>
            <a:lvl3pPr>
              <a:spcBef>
                <a:spcPts val="0"/>
              </a:spcBef>
              <a:spcAft>
                <a:spcPts val="600"/>
              </a:spcAft>
              <a:defRPr sz="18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stStyle>
          <a:p>
            <a:pPr lvl="0"/>
            <a:r>
              <a:rPr lang="en-GB" noProof="0" dirty="0" err="1"/>
              <a:t>Edytuj</a:t>
            </a:r>
            <a:r>
              <a:rPr lang="en-GB" noProof="0" dirty="0"/>
              <a:t> style </a:t>
            </a:r>
            <a:r>
              <a:rPr lang="en-GB" noProof="0" dirty="0" err="1"/>
              <a:t>wzorca</a:t>
            </a:r>
            <a:r>
              <a:rPr lang="en-GB" noProof="0" dirty="0"/>
              <a:t> </a:t>
            </a:r>
            <a:r>
              <a:rPr lang="en-GB" noProof="0" dirty="0" err="1"/>
              <a:t>tekstu</a:t>
            </a:r>
            <a:endParaRPr lang="en-GB" noProof="0" dirty="0"/>
          </a:p>
          <a:p>
            <a:pPr lvl="1"/>
            <a:r>
              <a:rPr lang="en-GB" noProof="0" dirty="0" err="1"/>
              <a:t>Drugi</a:t>
            </a:r>
            <a:r>
              <a:rPr lang="en-GB" noProof="0" dirty="0"/>
              <a:t> </a:t>
            </a:r>
            <a:r>
              <a:rPr lang="en-GB" noProof="0" dirty="0" err="1"/>
              <a:t>poziom</a:t>
            </a:r>
            <a:endParaRPr lang="en-GB" noProof="0" dirty="0"/>
          </a:p>
          <a:p>
            <a:pPr lvl="2"/>
            <a:r>
              <a:rPr lang="en-GB" noProof="0" dirty="0" err="1"/>
              <a:t>Trzeci</a:t>
            </a:r>
            <a:r>
              <a:rPr lang="en-GB" noProof="0" dirty="0"/>
              <a:t> </a:t>
            </a:r>
            <a:r>
              <a:rPr lang="en-GB" noProof="0" dirty="0" err="1"/>
              <a:t>poziom</a:t>
            </a:r>
            <a:endParaRPr lang="en-GB" noProof="0" dirty="0"/>
          </a:p>
          <a:p>
            <a:pPr lvl="3"/>
            <a:r>
              <a:rPr lang="en-GB" noProof="0" dirty="0" err="1"/>
              <a:t>Czwarty</a:t>
            </a:r>
            <a:r>
              <a:rPr lang="en-GB" noProof="0" dirty="0"/>
              <a:t> </a:t>
            </a:r>
            <a:r>
              <a:rPr lang="en-GB" noProof="0" dirty="0" err="1"/>
              <a:t>poziom</a:t>
            </a:r>
            <a:endParaRPr lang="en-GB" noProof="0" dirty="0"/>
          </a:p>
          <a:p>
            <a:pPr lvl="4"/>
            <a:r>
              <a:rPr lang="en-GB" noProof="0" dirty="0" err="1"/>
              <a:t>Piąty</a:t>
            </a:r>
            <a:r>
              <a:rPr lang="en-GB" noProof="0" dirty="0"/>
              <a:t> </a:t>
            </a:r>
            <a:r>
              <a:rPr lang="en-GB" noProof="0" dirty="0" err="1"/>
              <a:t>poziom</a:t>
            </a:r>
            <a:endParaRPr lang="en-GB" noProof="0" dirty="0"/>
          </a:p>
        </p:txBody>
      </p:sp>
      <p:sp>
        <p:nvSpPr>
          <p:cNvPr id="4" name="Symbol zastępczy daty 3">
            <a:extLst>
              <a:ext uri="{FF2B5EF4-FFF2-40B4-BE49-F238E27FC236}">
                <a16:creationId xmlns:a16="http://schemas.microsoft.com/office/drawing/2014/main" id="{07264071-D3D0-41A2-9724-0E3AEEEB7904}"/>
              </a:ext>
            </a:extLst>
          </p:cNvPr>
          <p:cNvSpPr>
            <a:spLocks noGrp="1"/>
          </p:cNvSpPr>
          <p:nvPr>
            <p:ph type="dt" sz="half" idx="10"/>
          </p:nvPr>
        </p:nvSpPr>
        <p:spPr>
          <a:xfrm>
            <a:off x="324465" y="6539630"/>
            <a:ext cx="3256935" cy="318370"/>
          </a:xfrm>
        </p:spPr>
        <p:txBody>
          <a:bodyPr/>
          <a:lstStyle/>
          <a:p>
            <a:r>
              <a:rPr lang="en-US" noProof="0"/>
              <a:t>IAUGA 2022, 2-11.08.2022, Busan, Rep. of Korea</a:t>
            </a:r>
            <a:endParaRPr lang="en-GB" noProof="0" dirty="0"/>
          </a:p>
        </p:txBody>
      </p:sp>
      <p:sp>
        <p:nvSpPr>
          <p:cNvPr id="5" name="Symbol zastępczy stopki 4">
            <a:extLst>
              <a:ext uri="{FF2B5EF4-FFF2-40B4-BE49-F238E27FC236}">
                <a16:creationId xmlns:a16="http://schemas.microsoft.com/office/drawing/2014/main" id="{0AC654E4-E001-400D-AB94-794A6B932B0E}"/>
              </a:ext>
            </a:extLst>
          </p:cNvPr>
          <p:cNvSpPr>
            <a:spLocks noGrp="1"/>
          </p:cNvSpPr>
          <p:nvPr>
            <p:ph type="ftr" sz="quarter" idx="11"/>
          </p:nvPr>
        </p:nvSpPr>
        <p:spPr>
          <a:xfrm>
            <a:off x="3581400" y="6532845"/>
            <a:ext cx="7283245" cy="318370"/>
          </a:xfrm>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2F526697-6304-471C-9506-EE27D32EEC40}"/>
              </a:ext>
            </a:extLst>
          </p:cNvPr>
          <p:cNvSpPr>
            <a:spLocks noGrp="1"/>
          </p:cNvSpPr>
          <p:nvPr>
            <p:ph type="sldNum" sz="quarter" idx="12"/>
          </p:nvPr>
        </p:nvSpPr>
        <p:spPr>
          <a:xfrm>
            <a:off x="11356258" y="6539630"/>
            <a:ext cx="471946" cy="318370"/>
          </a:xfrm>
        </p:spPr>
        <p:txBody>
          <a:bodyPr/>
          <a:lstStyle/>
          <a:p>
            <a:fld id="{1B549CAA-2CCA-4E93-AE83-6DC7B61CC03D}" type="slidenum">
              <a:rPr lang="en-GB" smtClean="0"/>
              <a:t>‹#›</a:t>
            </a:fld>
            <a:endParaRPr lang="en-GB" dirty="0"/>
          </a:p>
        </p:txBody>
      </p:sp>
      <p:sp>
        <p:nvSpPr>
          <p:cNvPr id="7" name="Prostokąt 6">
            <a:extLst>
              <a:ext uri="{FF2B5EF4-FFF2-40B4-BE49-F238E27FC236}">
                <a16:creationId xmlns:a16="http://schemas.microsoft.com/office/drawing/2014/main" id="{277365B7-6647-4CDD-AECF-2C3DF340195C}"/>
              </a:ext>
            </a:extLst>
          </p:cNvPr>
          <p:cNvSpPr>
            <a:spLocks/>
          </p:cNvSpPr>
          <p:nvPr userDrawn="1"/>
        </p:nvSpPr>
        <p:spPr>
          <a:xfrm>
            <a:off x="10633587" y="93306"/>
            <a:ext cx="1445342" cy="71682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7116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1F1E9D-A546-4514-9945-F75BC6A08F87}"/>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GB"/>
          </a:p>
        </p:txBody>
      </p:sp>
      <p:sp>
        <p:nvSpPr>
          <p:cNvPr id="3" name="Symbol zastępczy tekstu 2">
            <a:extLst>
              <a:ext uri="{FF2B5EF4-FFF2-40B4-BE49-F238E27FC236}">
                <a16:creationId xmlns:a16="http://schemas.microsoft.com/office/drawing/2014/main" id="{05B60656-BC27-4008-B8F6-DC519CBAED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A8830CE6-03E7-4F8E-B457-6D7FB0A11E8C}"/>
              </a:ext>
            </a:extLst>
          </p:cNvPr>
          <p:cNvSpPr>
            <a:spLocks noGrp="1"/>
          </p:cNvSpPr>
          <p:nvPr>
            <p:ph type="dt" sz="half" idx="10"/>
          </p:nvPr>
        </p:nvSpPr>
        <p:spPr/>
        <p:txBody>
          <a:bodyPr/>
          <a:lstStyle/>
          <a:p>
            <a:r>
              <a:rPr lang="en-US"/>
              <a:t>IAUGA 2022, 2-11.08.2022, Busan, Rep. of Korea</a:t>
            </a:r>
            <a:endParaRPr lang="en-GB"/>
          </a:p>
        </p:txBody>
      </p:sp>
      <p:sp>
        <p:nvSpPr>
          <p:cNvPr id="5" name="Symbol zastępczy stopki 4">
            <a:extLst>
              <a:ext uri="{FF2B5EF4-FFF2-40B4-BE49-F238E27FC236}">
                <a16:creationId xmlns:a16="http://schemas.microsoft.com/office/drawing/2014/main" id="{E0116B4C-9FBB-47FA-AE5B-74D7D967060F}"/>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BBB0918F-547A-43D0-90C6-5DD8F1882627}"/>
              </a:ext>
            </a:extLst>
          </p:cNvPr>
          <p:cNvSpPr>
            <a:spLocks noGrp="1"/>
          </p:cNvSpPr>
          <p:nvPr>
            <p:ph type="sldNum" sz="quarter" idx="12"/>
          </p:nvPr>
        </p:nvSpPr>
        <p:spPr/>
        <p:txBody>
          <a:bodyPr/>
          <a:lstStyle/>
          <a:p>
            <a:fld id="{1B549CAA-2CCA-4E93-AE83-6DC7B61CC03D}" type="slidenum">
              <a:rPr lang="en-GB" smtClean="0"/>
              <a:t>‹#›</a:t>
            </a:fld>
            <a:endParaRPr lang="en-GB"/>
          </a:p>
        </p:txBody>
      </p:sp>
    </p:spTree>
    <p:extLst>
      <p:ext uri="{BB962C8B-B14F-4D97-AF65-F5344CB8AC3E}">
        <p14:creationId xmlns:p14="http://schemas.microsoft.com/office/powerpoint/2010/main" val="168735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A72FC0D-B5C7-4820-9B74-99F1E9048105}"/>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A2BB2839-6FEF-49E4-AD41-FF6245044B6D}"/>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zawartości 3">
            <a:extLst>
              <a:ext uri="{FF2B5EF4-FFF2-40B4-BE49-F238E27FC236}">
                <a16:creationId xmlns:a16="http://schemas.microsoft.com/office/drawing/2014/main" id="{D44EE4FB-756D-4AE8-88EA-C9817DB4C435}"/>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daty 4">
            <a:extLst>
              <a:ext uri="{FF2B5EF4-FFF2-40B4-BE49-F238E27FC236}">
                <a16:creationId xmlns:a16="http://schemas.microsoft.com/office/drawing/2014/main" id="{501620FE-A3C1-4822-ACD0-EEBA66BFE458}"/>
              </a:ext>
            </a:extLst>
          </p:cNvPr>
          <p:cNvSpPr>
            <a:spLocks noGrp="1"/>
          </p:cNvSpPr>
          <p:nvPr>
            <p:ph type="dt" sz="half" idx="10"/>
          </p:nvPr>
        </p:nvSpPr>
        <p:spPr/>
        <p:txBody>
          <a:bodyPr/>
          <a:lstStyle/>
          <a:p>
            <a:r>
              <a:rPr lang="en-US"/>
              <a:t>IAUGA 2022, 2-11.08.2022, Busan, Rep. of Korea</a:t>
            </a:r>
            <a:endParaRPr lang="en-GB"/>
          </a:p>
        </p:txBody>
      </p:sp>
      <p:sp>
        <p:nvSpPr>
          <p:cNvPr id="6" name="Symbol zastępczy stopki 5">
            <a:extLst>
              <a:ext uri="{FF2B5EF4-FFF2-40B4-BE49-F238E27FC236}">
                <a16:creationId xmlns:a16="http://schemas.microsoft.com/office/drawing/2014/main" id="{8524B775-1C17-4496-87C1-3F212137387F}"/>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7" name="Symbol zastępczy numeru slajdu 6">
            <a:extLst>
              <a:ext uri="{FF2B5EF4-FFF2-40B4-BE49-F238E27FC236}">
                <a16:creationId xmlns:a16="http://schemas.microsoft.com/office/drawing/2014/main" id="{0C7D9185-17B4-4D9A-A09C-461BE2C6BF12}"/>
              </a:ext>
            </a:extLst>
          </p:cNvPr>
          <p:cNvSpPr>
            <a:spLocks noGrp="1"/>
          </p:cNvSpPr>
          <p:nvPr>
            <p:ph type="sldNum" sz="quarter" idx="12"/>
          </p:nvPr>
        </p:nvSpPr>
        <p:spPr/>
        <p:txBody>
          <a:bodyPr/>
          <a:lstStyle/>
          <a:p>
            <a:fld id="{1B549CAA-2CCA-4E93-AE83-6DC7B61CC03D}" type="slidenum">
              <a:rPr lang="en-GB" smtClean="0"/>
              <a:t>‹#›</a:t>
            </a:fld>
            <a:endParaRPr lang="en-GB"/>
          </a:p>
        </p:txBody>
      </p:sp>
    </p:spTree>
    <p:extLst>
      <p:ext uri="{BB962C8B-B14F-4D97-AF65-F5344CB8AC3E}">
        <p14:creationId xmlns:p14="http://schemas.microsoft.com/office/powerpoint/2010/main" val="1369161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DE2C1A-BA33-4AAE-9DBB-B5ED6F93C857}"/>
              </a:ext>
            </a:extLst>
          </p:cNvPr>
          <p:cNvSpPr>
            <a:spLocks noGrp="1"/>
          </p:cNvSpPr>
          <p:nvPr>
            <p:ph type="title"/>
          </p:nvPr>
        </p:nvSpPr>
        <p:spPr>
          <a:xfrm>
            <a:off x="839788" y="365125"/>
            <a:ext cx="10515600" cy="1325563"/>
          </a:xfrm>
        </p:spPr>
        <p:txBody>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01369063-38B5-4FCE-9957-130832EE4C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405B605A-D404-4644-815A-937367C4379E}"/>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tekstu 4">
            <a:extLst>
              <a:ext uri="{FF2B5EF4-FFF2-40B4-BE49-F238E27FC236}">
                <a16:creationId xmlns:a16="http://schemas.microsoft.com/office/drawing/2014/main" id="{5B7007F1-84D0-424C-B19D-798C3EB252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685C3AB1-33A8-4D85-8625-8F2540B112CB}"/>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7" name="Symbol zastępczy daty 6">
            <a:extLst>
              <a:ext uri="{FF2B5EF4-FFF2-40B4-BE49-F238E27FC236}">
                <a16:creationId xmlns:a16="http://schemas.microsoft.com/office/drawing/2014/main" id="{3366B988-A0AA-4D75-A16B-B0AC8BA3D72D}"/>
              </a:ext>
            </a:extLst>
          </p:cNvPr>
          <p:cNvSpPr>
            <a:spLocks noGrp="1"/>
          </p:cNvSpPr>
          <p:nvPr>
            <p:ph type="dt" sz="half" idx="10"/>
          </p:nvPr>
        </p:nvSpPr>
        <p:spPr/>
        <p:txBody>
          <a:bodyPr/>
          <a:lstStyle/>
          <a:p>
            <a:r>
              <a:rPr lang="en-US"/>
              <a:t>IAUGA 2022, 2-11.08.2022, Busan, Rep. of Korea</a:t>
            </a:r>
            <a:endParaRPr lang="en-GB"/>
          </a:p>
        </p:txBody>
      </p:sp>
      <p:sp>
        <p:nvSpPr>
          <p:cNvPr id="8" name="Symbol zastępczy stopki 7">
            <a:extLst>
              <a:ext uri="{FF2B5EF4-FFF2-40B4-BE49-F238E27FC236}">
                <a16:creationId xmlns:a16="http://schemas.microsoft.com/office/drawing/2014/main" id="{33C6E8D6-1599-4401-9188-D13898095C47}"/>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9" name="Symbol zastępczy numeru slajdu 8">
            <a:extLst>
              <a:ext uri="{FF2B5EF4-FFF2-40B4-BE49-F238E27FC236}">
                <a16:creationId xmlns:a16="http://schemas.microsoft.com/office/drawing/2014/main" id="{1C8A5801-28C9-4661-810B-55F343364E89}"/>
              </a:ext>
            </a:extLst>
          </p:cNvPr>
          <p:cNvSpPr>
            <a:spLocks noGrp="1"/>
          </p:cNvSpPr>
          <p:nvPr>
            <p:ph type="sldNum" sz="quarter" idx="12"/>
          </p:nvPr>
        </p:nvSpPr>
        <p:spPr/>
        <p:txBody>
          <a:bodyPr/>
          <a:lstStyle/>
          <a:p>
            <a:fld id="{1B549CAA-2CCA-4E93-AE83-6DC7B61CC03D}" type="slidenum">
              <a:rPr lang="en-GB" smtClean="0"/>
              <a:t>‹#›</a:t>
            </a:fld>
            <a:endParaRPr lang="en-GB"/>
          </a:p>
        </p:txBody>
      </p:sp>
    </p:spTree>
    <p:extLst>
      <p:ext uri="{BB962C8B-B14F-4D97-AF65-F5344CB8AC3E}">
        <p14:creationId xmlns:p14="http://schemas.microsoft.com/office/powerpoint/2010/main" val="2642219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85A886-2BA7-4A2E-82B2-BF4174AE7149}"/>
              </a:ext>
            </a:extLst>
          </p:cNvPr>
          <p:cNvSpPr>
            <a:spLocks noGrp="1"/>
          </p:cNvSpPr>
          <p:nvPr>
            <p:ph type="title"/>
          </p:nvPr>
        </p:nvSpPr>
        <p:spPr/>
        <p:txBody>
          <a:bodyPr/>
          <a:lstStyle/>
          <a:p>
            <a:r>
              <a:rPr lang="pl-PL"/>
              <a:t>Kliknij, aby edytować styl</a:t>
            </a:r>
            <a:endParaRPr lang="en-GB"/>
          </a:p>
        </p:txBody>
      </p:sp>
      <p:sp>
        <p:nvSpPr>
          <p:cNvPr id="3" name="Symbol zastępczy daty 2">
            <a:extLst>
              <a:ext uri="{FF2B5EF4-FFF2-40B4-BE49-F238E27FC236}">
                <a16:creationId xmlns:a16="http://schemas.microsoft.com/office/drawing/2014/main" id="{D6E3576C-F28C-465F-9381-4CD9EFE3780F}"/>
              </a:ext>
            </a:extLst>
          </p:cNvPr>
          <p:cNvSpPr>
            <a:spLocks noGrp="1"/>
          </p:cNvSpPr>
          <p:nvPr>
            <p:ph type="dt" sz="half" idx="10"/>
          </p:nvPr>
        </p:nvSpPr>
        <p:spPr/>
        <p:txBody>
          <a:bodyPr/>
          <a:lstStyle/>
          <a:p>
            <a:r>
              <a:rPr lang="en-US"/>
              <a:t>IAUGA 2022, 2-11.08.2022, Busan, Rep. of Korea</a:t>
            </a:r>
            <a:endParaRPr lang="en-GB"/>
          </a:p>
        </p:txBody>
      </p:sp>
      <p:sp>
        <p:nvSpPr>
          <p:cNvPr id="4" name="Symbol zastępczy stopki 3">
            <a:extLst>
              <a:ext uri="{FF2B5EF4-FFF2-40B4-BE49-F238E27FC236}">
                <a16:creationId xmlns:a16="http://schemas.microsoft.com/office/drawing/2014/main" id="{3DB789EC-2113-422A-A713-451D62747FAA}"/>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5" name="Symbol zastępczy numeru slajdu 4">
            <a:extLst>
              <a:ext uri="{FF2B5EF4-FFF2-40B4-BE49-F238E27FC236}">
                <a16:creationId xmlns:a16="http://schemas.microsoft.com/office/drawing/2014/main" id="{9C4B7BAD-7314-4F5D-AC52-19FBFE35B742}"/>
              </a:ext>
            </a:extLst>
          </p:cNvPr>
          <p:cNvSpPr>
            <a:spLocks noGrp="1"/>
          </p:cNvSpPr>
          <p:nvPr>
            <p:ph type="sldNum" sz="quarter" idx="12"/>
          </p:nvPr>
        </p:nvSpPr>
        <p:spPr/>
        <p:txBody>
          <a:bodyPr/>
          <a:lstStyle/>
          <a:p>
            <a:fld id="{1B549CAA-2CCA-4E93-AE83-6DC7B61CC03D}" type="slidenum">
              <a:rPr lang="en-GB" smtClean="0"/>
              <a:t>‹#›</a:t>
            </a:fld>
            <a:endParaRPr lang="en-GB"/>
          </a:p>
        </p:txBody>
      </p:sp>
    </p:spTree>
    <p:extLst>
      <p:ext uri="{BB962C8B-B14F-4D97-AF65-F5344CB8AC3E}">
        <p14:creationId xmlns:p14="http://schemas.microsoft.com/office/powerpoint/2010/main" val="2298288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FFBEBB84-77DD-4BC8-9E73-27E548D0C63F}"/>
              </a:ext>
            </a:extLst>
          </p:cNvPr>
          <p:cNvSpPr>
            <a:spLocks noGrp="1"/>
          </p:cNvSpPr>
          <p:nvPr>
            <p:ph type="dt" sz="half" idx="10"/>
          </p:nvPr>
        </p:nvSpPr>
        <p:spPr/>
        <p:txBody>
          <a:bodyPr/>
          <a:lstStyle/>
          <a:p>
            <a:r>
              <a:rPr lang="en-US"/>
              <a:t>IAUGA 2022, 2-11.08.2022, Busan, Rep. of Korea</a:t>
            </a:r>
            <a:endParaRPr lang="en-GB"/>
          </a:p>
        </p:txBody>
      </p:sp>
      <p:sp>
        <p:nvSpPr>
          <p:cNvPr id="3" name="Symbol zastępczy stopki 2">
            <a:extLst>
              <a:ext uri="{FF2B5EF4-FFF2-40B4-BE49-F238E27FC236}">
                <a16:creationId xmlns:a16="http://schemas.microsoft.com/office/drawing/2014/main" id="{E766F052-B684-4CA8-8379-9672BAAB3BCE}"/>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4" name="Symbol zastępczy numeru slajdu 3">
            <a:extLst>
              <a:ext uri="{FF2B5EF4-FFF2-40B4-BE49-F238E27FC236}">
                <a16:creationId xmlns:a16="http://schemas.microsoft.com/office/drawing/2014/main" id="{8E97447A-5B70-45F6-B377-E7294491CC84}"/>
              </a:ext>
            </a:extLst>
          </p:cNvPr>
          <p:cNvSpPr>
            <a:spLocks noGrp="1"/>
          </p:cNvSpPr>
          <p:nvPr>
            <p:ph type="sldNum" sz="quarter" idx="12"/>
          </p:nvPr>
        </p:nvSpPr>
        <p:spPr/>
        <p:txBody>
          <a:bodyPr/>
          <a:lstStyle/>
          <a:p>
            <a:fld id="{1B549CAA-2CCA-4E93-AE83-6DC7B61CC03D}" type="slidenum">
              <a:rPr lang="en-GB" smtClean="0"/>
              <a:t>‹#›</a:t>
            </a:fld>
            <a:endParaRPr lang="en-GB"/>
          </a:p>
        </p:txBody>
      </p:sp>
    </p:spTree>
    <p:extLst>
      <p:ext uri="{BB962C8B-B14F-4D97-AF65-F5344CB8AC3E}">
        <p14:creationId xmlns:p14="http://schemas.microsoft.com/office/powerpoint/2010/main" val="266274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843F94A-2ECC-46C7-8C43-8A026391AEA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A1E23115-DF4B-4826-8B82-C68EFBCC94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tekstu 3">
            <a:extLst>
              <a:ext uri="{FF2B5EF4-FFF2-40B4-BE49-F238E27FC236}">
                <a16:creationId xmlns:a16="http://schemas.microsoft.com/office/drawing/2014/main" id="{76FE9E79-4394-4C88-9133-60494FB0A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C6DBC0E8-84A1-4E0D-AC18-B335325752DF}"/>
              </a:ext>
            </a:extLst>
          </p:cNvPr>
          <p:cNvSpPr>
            <a:spLocks noGrp="1"/>
          </p:cNvSpPr>
          <p:nvPr>
            <p:ph type="dt" sz="half" idx="10"/>
          </p:nvPr>
        </p:nvSpPr>
        <p:spPr/>
        <p:txBody>
          <a:bodyPr/>
          <a:lstStyle/>
          <a:p>
            <a:r>
              <a:rPr lang="en-US"/>
              <a:t>IAUGA 2022, 2-11.08.2022, Busan, Rep. of Korea</a:t>
            </a:r>
            <a:endParaRPr lang="en-GB"/>
          </a:p>
        </p:txBody>
      </p:sp>
      <p:sp>
        <p:nvSpPr>
          <p:cNvPr id="6" name="Symbol zastępczy stopki 5">
            <a:extLst>
              <a:ext uri="{FF2B5EF4-FFF2-40B4-BE49-F238E27FC236}">
                <a16:creationId xmlns:a16="http://schemas.microsoft.com/office/drawing/2014/main" id="{7AA3A237-C192-4C64-94B2-B668B2EAB877}"/>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7" name="Symbol zastępczy numeru slajdu 6">
            <a:extLst>
              <a:ext uri="{FF2B5EF4-FFF2-40B4-BE49-F238E27FC236}">
                <a16:creationId xmlns:a16="http://schemas.microsoft.com/office/drawing/2014/main" id="{81F07688-B810-4E07-9688-9F05CF3D923F}"/>
              </a:ext>
            </a:extLst>
          </p:cNvPr>
          <p:cNvSpPr>
            <a:spLocks noGrp="1"/>
          </p:cNvSpPr>
          <p:nvPr>
            <p:ph type="sldNum" sz="quarter" idx="12"/>
          </p:nvPr>
        </p:nvSpPr>
        <p:spPr/>
        <p:txBody>
          <a:bodyPr/>
          <a:lstStyle/>
          <a:p>
            <a:fld id="{1B549CAA-2CCA-4E93-AE83-6DC7B61CC03D}" type="slidenum">
              <a:rPr lang="en-GB" smtClean="0"/>
              <a:t>‹#›</a:t>
            </a:fld>
            <a:endParaRPr lang="en-GB"/>
          </a:p>
        </p:txBody>
      </p:sp>
    </p:spTree>
    <p:extLst>
      <p:ext uri="{BB962C8B-B14F-4D97-AF65-F5344CB8AC3E}">
        <p14:creationId xmlns:p14="http://schemas.microsoft.com/office/powerpoint/2010/main" val="333524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B4C7160-0D5E-4D0E-ACB2-6866F44AF1E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obrazu 2">
            <a:extLst>
              <a:ext uri="{FF2B5EF4-FFF2-40B4-BE49-F238E27FC236}">
                <a16:creationId xmlns:a16="http://schemas.microsoft.com/office/drawing/2014/main" id="{3758EDA5-8BF5-4C73-B50A-A44F7BECDD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ymbol zastępczy tekstu 3">
            <a:extLst>
              <a:ext uri="{FF2B5EF4-FFF2-40B4-BE49-F238E27FC236}">
                <a16:creationId xmlns:a16="http://schemas.microsoft.com/office/drawing/2014/main" id="{F814155E-3A97-4FB5-A29E-69C3A3450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C9FC9301-1568-4945-B9A0-541E4BE60B6E}"/>
              </a:ext>
            </a:extLst>
          </p:cNvPr>
          <p:cNvSpPr>
            <a:spLocks noGrp="1"/>
          </p:cNvSpPr>
          <p:nvPr>
            <p:ph type="dt" sz="half" idx="10"/>
          </p:nvPr>
        </p:nvSpPr>
        <p:spPr/>
        <p:txBody>
          <a:bodyPr/>
          <a:lstStyle/>
          <a:p>
            <a:r>
              <a:rPr lang="en-US"/>
              <a:t>IAUGA 2022, 2-11.08.2022, Busan, Rep. of Korea</a:t>
            </a:r>
            <a:endParaRPr lang="en-GB"/>
          </a:p>
        </p:txBody>
      </p:sp>
      <p:sp>
        <p:nvSpPr>
          <p:cNvPr id="6" name="Symbol zastępczy stopki 5">
            <a:extLst>
              <a:ext uri="{FF2B5EF4-FFF2-40B4-BE49-F238E27FC236}">
                <a16:creationId xmlns:a16="http://schemas.microsoft.com/office/drawing/2014/main" id="{92ED616E-1962-4211-9748-E079EB629CA3}"/>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7" name="Symbol zastępczy numeru slajdu 6">
            <a:extLst>
              <a:ext uri="{FF2B5EF4-FFF2-40B4-BE49-F238E27FC236}">
                <a16:creationId xmlns:a16="http://schemas.microsoft.com/office/drawing/2014/main" id="{02802533-8D7B-4409-B2CA-C12A05E8B467}"/>
              </a:ext>
            </a:extLst>
          </p:cNvPr>
          <p:cNvSpPr>
            <a:spLocks noGrp="1"/>
          </p:cNvSpPr>
          <p:nvPr>
            <p:ph type="sldNum" sz="quarter" idx="12"/>
          </p:nvPr>
        </p:nvSpPr>
        <p:spPr/>
        <p:txBody>
          <a:bodyPr/>
          <a:lstStyle/>
          <a:p>
            <a:fld id="{1B549CAA-2CCA-4E93-AE83-6DC7B61CC03D}" type="slidenum">
              <a:rPr lang="en-GB" smtClean="0"/>
              <a:t>‹#›</a:t>
            </a:fld>
            <a:endParaRPr lang="en-GB"/>
          </a:p>
        </p:txBody>
      </p:sp>
    </p:spTree>
    <p:extLst>
      <p:ext uri="{BB962C8B-B14F-4D97-AF65-F5344CB8AC3E}">
        <p14:creationId xmlns:p14="http://schemas.microsoft.com/office/powerpoint/2010/main" val="3677045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08664410-1A16-4AB0-83B9-C931731C87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0A09FBB8-6EEF-40EF-865E-446EF03D63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FDE713D5-A609-4B91-B952-725CF0A0F4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IAUGA 2022, 2-11.08.2022, Busan, Rep. of Korea</a:t>
            </a:r>
            <a:endParaRPr lang="en-GB"/>
          </a:p>
        </p:txBody>
      </p:sp>
      <p:sp>
        <p:nvSpPr>
          <p:cNvPr id="5" name="Symbol zastępczy stopki 4">
            <a:extLst>
              <a:ext uri="{FF2B5EF4-FFF2-40B4-BE49-F238E27FC236}">
                <a16:creationId xmlns:a16="http://schemas.microsoft.com/office/drawing/2014/main" id="{49E5297B-14CF-402C-AEFC-27E9404CC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21A27CDA-C327-4887-8353-FE3D45981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49CAA-2CCA-4E93-AE83-6DC7B61CC03D}" type="slidenum">
              <a:rPr lang="en-GB" smtClean="0"/>
              <a:t>‹#›</a:t>
            </a:fld>
            <a:endParaRPr lang="en-GB"/>
          </a:p>
        </p:txBody>
      </p:sp>
    </p:spTree>
    <p:extLst>
      <p:ext uri="{BB962C8B-B14F-4D97-AF65-F5344CB8AC3E}">
        <p14:creationId xmlns:p14="http://schemas.microsoft.com/office/powerpoint/2010/main" val="937827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hpiers.obspm.fr/eop-pc/"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910ACAB8-D50F-4B0C-8EC0-6F0E9BB37635}"/>
              </a:ext>
            </a:extLst>
          </p:cNvPr>
          <p:cNvSpPr txBox="1"/>
          <p:nvPr/>
        </p:nvSpPr>
        <p:spPr>
          <a:xfrm>
            <a:off x="0" y="3699737"/>
            <a:ext cx="12192000" cy="1631216"/>
          </a:xfrm>
          <a:prstGeom prst="rect">
            <a:avLst/>
          </a:prstGeom>
          <a:noFill/>
        </p:spPr>
        <p:txBody>
          <a:bodyPr wrap="square" rtlCol="0">
            <a:spAutoFit/>
          </a:bodyPr>
          <a:lstStyle/>
          <a:p>
            <a:pPr algn="ctr"/>
            <a:r>
              <a:rPr lang="en-US" sz="2400" dirty="0"/>
              <a:t>Jolanta Nastula</a:t>
            </a:r>
            <a:r>
              <a:rPr lang="en-US" sz="2400" baseline="30000" dirty="0"/>
              <a:t>1</a:t>
            </a:r>
            <a:r>
              <a:rPr lang="en-US" sz="2400" dirty="0"/>
              <a:t>, Tomasz Kur</a:t>
            </a:r>
            <a:r>
              <a:rPr lang="en-US" sz="2400" baseline="30000" dirty="0"/>
              <a:t>1</a:t>
            </a:r>
            <a:r>
              <a:rPr lang="en-US" sz="2400" dirty="0"/>
              <a:t>, Justyna Śliwińska</a:t>
            </a:r>
            <a:r>
              <a:rPr lang="en-US" sz="2400" baseline="30000" dirty="0"/>
              <a:t>1</a:t>
            </a:r>
            <a:r>
              <a:rPr lang="en-US" sz="2400" dirty="0"/>
              <a:t>, Małgorzata Wińska</a:t>
            </a:r>
            <a:r>
              <a:rPr lang="en-US" sz="2400" baseline="30000" dirty="0"/>
              <a:t>2</a:t>
            </a:r>
            <a:r>
              <a:rPr lang="en-US" sz="2400" dirty="0"/>
              <a:t>, Aleksander Partyka</a:t>
            </a:r>
            <a:r>
              <a:rPr lang="en-US" sz="2400" baseline="30000" dirty="0"/>
              <a:t>1</a:t>
            </a:r>
          </a:p>
          <a:p>
            <a:pPr algn="ctr"/>
            <a:endParaRPr lang="en-US" sz="2200" dirty="0"/>
          </a:p>
          <a:p>
            <a:pPr algn="ctr"/>
            <a:r>
              <a:rPr lang="en-US" baseline="30000" dirty="0"/>
              <a:t>1</a:t>
            </a:r>
            <a:r>
              <a:rPr lang="en-US" dirty="0"/>
              <a:t>Centrum </a:t>
            </a:r>
            <a:r>
              <a:rPr lang="en-US" dirty="0" err="1"/>
              <a:t>Badań</a:t>
            </a:r>
            <a:r>
              <a:rPr lang="en-US" dirty="0"/>
              <a:t> </a:t>
            </a:r>
            <a:r>
              <a:rPr lang="en-US" dirty="0" err="1"/>
              <a:t>Kosmicznych</a:t>
            </a:r>
            <a:r>
              <a:rPr lang="en-US" dirty="0"/>
              <a:t> </a:t>
            </a:r>
            <a:r>
              <a:rPr lang="en-US" dirty="0" err="1"/>
              <a:t>Polskiej</a:t>
            </a:r>
            <a:r>
              <a:rPr lang="en-US" dirty="0"/>
              <a:t> </a:t>
            </a:r>
            <a:r>
              <a:rPr lang="en-US" dirty="0" err="1"/>
              <a:t>Akademii</a:t>
            </a:r>
            <a:r>
              <a:rPr lang="en-US" dirty="0"/>
              <a:t> </a:t>
            </a:r>
            <a:r>
              <a:rPr lang="en-US" dirty="0" err="1"/>
              <a:t>Nauk</a:t>
            </a:r>
            <a:r>
              <a:rPr lang="en-US" dirty="0"/>
              <a:t>, Warsaw, Poland </a:t>
            </a:r>
          </a:p>
          <a:p>
            <a:pPr algn="ctr"/>
            <a:r>
              <a:rPr lang="en-US" baseline="30000" dirty="0"/>
              <a:t>2</a:t>
            </a:r>
            <a:r>
              <a:rPr lang="en-US" dirty="0"/>
              <a:t>Warsaw University of Technology, Faculty of Civil Engineering, Warsaw, Poland</a:t>
            </a:r>
            <a:br>
              <a:rPr lang="en-US" dirty="0"/>
            </a:br>
            <a:endParaRPr lang="en-US" dirty="0"/>
          </a:p>
        </p:txBody>
      </p:sp>
      <p:sp>
        <p:nvSpPr>
          <p:cNvPr id="5" name="Tytuł 1">
            <a:extLst>
              <a:ext uri="{FF2B5EF4-FFF2-40B4-BE49-F238E27FC236}">
                <a16:creationId xmlns:a16="http://schemas.microsoft.com/office/drawing/2014/main" id="{B4E8B332-319E-40A3-9C32-AFB7BF728994}"/>
              </a:ext>
            </a:extLst>
          </p:cNvPr>
          <p:cNvSpPr txBox="1">
            <a:spLocks/>
          </p:cNvSpPr>
          <p:nvPr/>
        </p:nvSpPr>
        <p:spPr>
          <a:xfrm>
            <a:off x="0" y="2553626"/>
            <a:ext cx="12192000" cy="8959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rgbClr val="002060"/>
                </a:solidFill>
                <a:latin typeface="+mn-lt"/>
                <a:ea typeface="Times New Roman" panose="02020603050405020304" pitchFamily="18" charset="0"/>
                <a:cs typeface="Times New Roman" panose="02020603050405020304" pitchFamily="18" charset="0"/>
              </a:rPr>
              <a:t>Preliminary study on the consistency among hydrological angular momentum estimates determined from CMIP6 historical simulations</a:t>
            </a:r>
            <a:endParaRPr lang="en-US" sz="3200" b="1" u="sng" dirty="0">
              <a:solidFill>
                <a:srgbClr val="002060"/>
              </a:solidFill>
              <a:latin typeface="+mn-lt"/>
            </a:endParaRPr>
          </a:p>
        </p:txBody>
      </p:sp>
      <p:sp>
        <p:nvSpPr>
          <p:cNvPr id="3" name="pole tekstowe 2">
            <a:extLst>
              <a:ext uri="{FF2B5EF4-FFF2-40B4-BE49-F238E27FC236}">
                <a16:creationId xmlns:a16="http://schemas.microsoft.com/office/drawing/2014/main" id="{51A9F256-2190-448A-907D-52DD06E12D59}"/>
              </a:ext>
            </a:extLst>
          </p:cNvPr>
          <p:cNvSpPr txBox="1"/>
          <p:nvPr/>
        </p:nvSpPr>
        <p:spPr>
          <a:xfrm>
            <a:off x="25400" y="6385700"/>
            <a:ext cx="12192000" cy="369332"/>
          </a:xfrm>
          <a:prstGeom prst="rect">
            <a:avLst/>
          </a:prstGeom>
          <a:noFill/>
        </p:spPr>
        <p:txBody>
          <a:bodyPr wrap="square" rtlCol="0">
            <a:spAutoFit/>
          </a:bodyPr>
          <a:lstStyle/>
          <a:p>
            <a:pPr algn="ctr"/>
            <a:r>
              <a:rPr lang="pl-PL" i="1" dirty="0"/>
              <a:t>XXXI General Assembly of International </a:t>
            </a:r>
            <a:r>
              <a:rPr lang="pl-PL" i="1" dirty="0" err="1"/>
              <a:t>Astronomical</a:t>
            </a:r>
            <a:r>
              <a:rPr lang="pl-PL" i="1" dirty="0"/>
              <a:t> Union, 2-11 August 2022, </a:t>
            </a:r>
            <a:r>
              <a:rPr lang="pl-PL" i="1" dirty="0" err="1"/>
              <a:t>Busan</a:t>
            </a:r>
            <a:r>
              <a:rPr lang="pl-PL" i="1" dirty="0"/>
              <a:t>, Republic of Korea</a:t>
            </a:r>
            <a:endParaRPr lang="en-US" i="1" dirty="0"/>
          </a:p>
        </p:txBody>
      </p:sp>
      <p:pic>
        <p:nvPicPr>
          <p:cNvPr id="6" name="Obraz 5">
            <a:extLst>
              <a:ext uri="{FF2B5EF4-FFF2-40B4-BE49-F238E27FC236}">
                <a16:creationId xmlns:a16="http://schemas.microsoft.com/office/drawing/2014/main" id="{DF579708-2C27-4946-929F-71387F6D7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159" y="307949"/>
            <a:ext cx="2560802" cy="1271294"/>
          </a:xfrm>
          <a:prstGeom prst="rect">
            <a:avLst/>
          </a:prstGeom>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2184" y="308655"/>
            <a:ext cx="3667380" cy="1270588"/>
          </a:xfrm>
          <a:prstGeom prst="rect">
            <a:avLst/>
          </a:prstGeom>
        </p:spPr>
      </p:pic>
    </p:spTree>
    <p:extLst>
      <p:ext uri="{BB962C8B-B14F-4D97-AF65-F5344CB8AC3E}">
        <p14:creationId xmlns:p14="http://schemas.microsoft.com/office/powerpoint/2010/main" val="3414822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4C7538-D875-4493-9979-C46F7D66D42C}"/>
              </a:ext>
            </a:extLst>
          </p:cNvPr>
          <p:cNvSpPr>
            <a:spLocks noGrp="1"/>
          </p:cNvSpPr>
          <p:nvPr>
            <p:ph type="title"/>
          </p:nvPr>
        </p:nvSpPr>
        <p:spPr/>
        <p:txBody>
          <a:bodyPr/>
          <a:lstStyle/>
          <a:p>
            <a:r>
              <a:rPr lang="en-US" dirty="0"/>
              <a:t>Spread of CMIP6-based HAM </a:t>
            </a:r>
            <a:r>
              <a:rPr lang="pl-PL" dirty="0"/>
              <a:t>–</a:t>
            </a:r>
            <a:r>
              <a:rPr lang="en-US" dirty="0"/>
              <a:t> </a:t>
            </a:r>
            <a:r>
              <a:rPr lang="pl-PL" dirty="0"/>
              <a:t>O</a:t>
            </a:r>
            <a:r>
              <a:rPr lang="en-US" dirty="0" err="1"/>
              <a:t>scillations</a:t>
            </a:r>
            <a:endParaRPr lang="en-US" dirty="0"/>
          </a:p>
        </p:txBody>
      </p:sp>
      <p:sp>
        <p:nvSpPr>
          <p:cNvPr id="4" name="Symbol zastępczy daty 3">
            <a:extLst>
              <a:ext uri="{FF2B5EF4-FFF2-40B4-BE49-F238E27FC236}">
                <a16:creationId xmlns:a16="http://schemas.microsoft.com/office/drawing/2014/main" id="{CF4A44CC-4012-40B9-829D-9AC7CF20E1CA}"/>
              </a:ext>
            </a:extLst>
          </p:cNvPr>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a:extLst>
              <a:ext uri="{FF2B5EF4-FFF2-40B4-BE49-F238E27FC236}">
                <a16:creationId xmlns:a16="http://schemas.microsoft.com/office/drawing/2014/main" id="{A38FA538-0653-4844-85F9-B9E6D9978102}"/>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EFC072ED-E58F-40A7-9B61-48758D872DF0}"/>
              </a:ext>
            </a:extLst>
          </p:cNvPr>
          <p:cNvSpPr>
            <a:spLocks noGrp="1"/>
          </p:cNvSpPr>
          <p:nvPr>
            <p:ph type="sldNum" sz="quarter" idx="12"/>
          </p:nvPr>
        </p:nvSpPr>
        <p:spPr/>
        <p:txBody>
          <a:bodyPr/>
          <a:lstStyle/>
          <a:p>
            <a:fld id="{1B549CAA-2CCA-4E93-AE83-6DC7B61CC03D}" type="slidenum">
              <a:rPr lang="en-GB" smtClean="0"/>
              <a:t>10</a:t>
            </a:fld>
            <a:endParaRPr lang="en-GB" dirty="0"/>
          </a:p>
        </p:txBody>
      </p:sp>
      <p:sp>
        <p:nvSpPr>
          <p:cNvPr id="9" name="pole tekstowe 8">
            <a:extLst>
              <a:ext uri="{FF2B5EF4-FFF2-40B4-BE49-F238E27FC236}">
                <a16:creationId xmlns:a16="http://schemas.microsoft.com/office/drawing/2014/main" id="{264AE6AD-CA26-47DB-8209-42A80E8AB990}"/>
              </a:ext>
            </a:extLst>
          </p:cNvPr>
          <p:cNvSpPr txBox="1"/>
          <p:nvPr/>
        </p:nvSpPr>
        <p:spPr>
          <a:xfrm>
            <a:off x="0" y="5832000"/>
            <a:ext cx="5735960" cy="830997"/>
          </a:xfrm>
          <a:prstGeom prst="rect">
            <a:avLst/>
          </a:prstGeom>
          <a:noFill/>
        </p:spPr>
        <p:txBody>
          <a:bodyPr wrap="square" rtlCol="0">
            <a:spAutoFit/>
          </a:bodyPr>
          <a:lstStyle/>
          <a:p>
            <a:pPr algn="ctr"/>
            <a:r>
              <a:rPr lang="pl-PL" sz="1600" b="1" dirty="0">
                <a:solidFill>
                  <a:srgbClr val="002060"/>
                </a:solidFill>
                <a:latin typeface="Calibri" panose="020F0502020204030204" pitchFamily="34" charset="0"/>
                <a:cs typeface="Calibri" panose="020F0502020204030204" pitchFamily="34" charset="0"/>
              </a:rPr>
              <a:t>Fig. 3. </a:t>
            </a:r>
            <a:r>
              <a:rPr lang="en-GB" sz="1600" dirty="0">
                <a:solidFill>
                  <a:srgbClr val="002060"/>
                </a:solidFill>
                <a:latin typeface="Calibri" panose="020F0502020204030204" pitchFamily="34" charset="0"/>
                <a:cs typeface="Calibri" panose="020F0502020204030204" pitchFamily="34" charset="0"/>
              </a:rPr>
              <a:t>Phasor diagrams of annual prograde, annual retrograde, semiannual prograde, and semiannual retrograde oscillation in GAO and HAM computed from CMIP6 models and MEAN model</a:t>
            </a:r>
          </a:p>
        </p:txBody>
      </p:sp>
      <p:sp>
        <p:nvSpPr>
          <p:cNvPr id="11" name="Rectangle 2"/>
          <p:cNvSpPr>
            <a:spLocks noChangeArrowheads="1"/>
          </p:cNvSpPr>
          <p:nvPr/>
        </p:nvSpPr>
        <p:spPr bwMode="auto">
          <a:xfrm>
            <a:off x="5490009" y="777327"/>
            <a:ext cx="648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3</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pl-PL" altLang="pl-PL" sz="1600" b="0" i="0" u="none" strike="noStrike" cap="none" normalizeH="0" baseline="0" dirty="0" err="1">
                <a:ln>
                  <a:noFill/>
                </a:ln>
                <a:solidFill>
                  <a:schemeClr val="tx1"/>
                </a:solidFill>
                <a:effectLst/>
                <a:latin typeface="Calibri" panose="020F0502020204030204" pitchFamily="34" charset="0"/>
                <a:ea typeface="MyriadPro-Light" charset="-128"/>
                <a:cs typeface="Calibri" panose="020F0502020204030204" pitchFamily="34" charset="0"/>
              </a:rPr>
              <a:t>Statistics</a:t>
            </a:r>
            <a:r>
              <a:rPr kumimoji="0" lang="pl-PL"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of </a:t>
            </a:r>
            <a:r>
              <a:rPr lang="en-GB" sz="1600" dirty="0"/>
              <a:t>oscillation</a:t>
            </a:r>
            <a:r>
              <a:rPr lang="pl-PL" sz="1600" dirty="0"/>
              <a:t>s</a:t>
            </a:r>
            <a:r>
              <a:rPr lang="en-GB" sz="1600" dirty="0"/>
              <a:t> in GAO and HAM computed from CMIP6 models and MEAN model</a:t>
            </a:r>
            <a:endParaRPr lang="en-GB" sz="1400" dirty="0"/>
          </a:p>
        </p:txBody>
      </p:sp>
      <p:pic>
        <p:nvPicPr>
          <p:cNvPr id="3" name="Obraz 2"/>
          <p:cNvPicPr>
            <a:picLocks noChangeAspect="1"/>
          </p:cNvPicPr>
          <p:nvPr/>
        </p:nvPicPr>
        <p:blipFill>
          <a:blip r:embed="rId2"/>
          <a:stretch>
            <a:fillRect/>
          </a:stretch>
        </p:blipFill>
        <p:spPr>
          <a:xfrm>
            <a:off x="292752" y="732515"/>
            <a:ext cx="5184000" cy="5184000"/>
          </a:xfrm>
          <a:prstGeom prst="rect">
            <a:avLst/>
          </a:prstGeom>
        </p:spPr>
      </p:pic>
      <p:graphicFrame>
        <p:nvGraphicFramePr>
          <p:cNvPr id="8" name="Tabela 7"/>
          <p:cNvGraphicFramePr>
            <a:graphicFrameLocks noGrp="1"/>
          </p:cNvGraphicFramePr>
          <p:nvPr>
            <p:extLst>
              <p:ext uri="{D42A27DB-BD31-4B8C-83A1-F6EECF244321}">
                <p14:modId xmlns:p14="http://schemas.microsoft.com/office/powerpoint/2010/main" val="3242302749"/>
              </p:ext>
            </p:extLst>
          </p:nvPr>
        </p:nvGraphicFramePr>
        <p:xfrm>
          <a:off x="5490009" y="1368511"/>
          <a:ext cx="6552000" cy="3536698"/>
        </p:xfrm>
        <a:graphic>
          <a:graphicData uri="http://schemas.openxmlformats.org/drawingml/2006/table">
            <a:tbl>
              <a:tblPr firstRow="1" firstCol="1" bandRow="1">
                <a:tableStyleId>{B301B821-A1FF-4177-AEE7-76D212191A09}</a:tableStyleId>
              </a:tblPr>
              <a:tblGrid>
                <a:gridCol w="1152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216000">
                <a:tc>
                  <a:txBody>
                    <a:bodyPr/>
                    <a:lstStyle/>
                    <a:p>
                      <a:pPr algn="ctr">
                        <a:lnSpc>
                          <a:spcPct val="107000"/>
                        </a:lnSpc>
                        <a:spcAft>
                          <a:spcPts val="0"/>
                        </a:spcAft>
                      </a:pPr>
                      <a:r>
                        <a:rPr lang="en-US" sz="1600" dirty="0">
                          <a:solidFill>
                            <a:schemeClr val="tx1"/>
                          </a:solidFill>
                          <a:effectLst/>
                        </a:rPr>
                        <a:t> </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spcAft>
                          <a:spcPts val="0"/>
                        </a:spcAft>
                      </a:pPr>
                      <a:r>
                        <a:rPr lang="en-US" sz="1600" b="1" dirty="0">
                          <a:solidFill>
                            <a:schemeClr val="tx1"/>
                          </a:solidFill>
                          <a:effectLst/>
                        </a:rPr>
                        <a:t> </a:t>
                      </a:r>
                      <a:endPar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a:lnSpc>
                          <a:spcPct val="107000"/>
                        </a:lnSpc>
                        <a:spcAft>
                          <a:spcPts val="0"/>
                        </a:spcAft>
                      </a:pPr>
                      <a:r>
                        <a:rPr lang="en-US" sz="1600" b="1" dirty="0">
                          <a:solidFill>
                            <a:schemeClr val="tx1"/>
                          </a:solidFill>
                          <a:effectLst/>
                        </a:rPr>
                        <a:t>CMIP</a:t>
                      </a:r>
                      <a:endPar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tc rowSpan="2">
                  <a:txBody>
                    <a:bodyPr/>
                    <a:lstStyle/>
                    <a:p>
                      <a:pPr algn="ctr">
                        <a:lnSpc>
                          <a:spcPct val="107000"/>
                        </a:lnSpc>
                        <a:spcAft>
                          <a:spcPts val="0"/>
                        </a:spcAft>
                      </a:pPr>
                      <a:r>
                        <a:rPr lang="en-US" sz="1600" b="1" dirty="0">
                          <a:solidFill>
                            <a:schemeClr val="tx1"/>
                          </a:solidFill>
                          <a:effectLst/>
                        </a:rPr>
                        <a:t>GAO</a:t>
                      </a:r>
                      <a:endParaRPr lang="pl-PL" sz="1600" b="1"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0"/>
                        </a:spcAft>
                      </a:pPr>
                      <a:r>
                        <a:rPr lang="en-US" sz="1600" b="1" dirty="0">
                          <a:solidFill>
                            <a:schemeClr val="tx1"/>
                          </a:solidFill>
                          <a:effectLst/>
                        </a:rPr>
                        <a:t>MEAN</a:t>
                      </a:r>
                      <a:endParaRPr lang="pl-PL" sz="1600" b="1"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6000">
                <a:tc>
                  <a:txBody>
                    <a:bodyPr/>
                    <a:lstStyle/>
                    <a:p>
                      <a:pPr algn="ctr">
                        <a:lnSpc>
                          <a:spcPct val="107000"/>
                        </a:lnSpc>
                        <a:spcAft>
                          <a:spcPts val="0"/>
                        </a:spcAft>
                      </a:pPr>
                      <a:r>
                        <a:rPr lang="en-US" sz="1600" dirty="0">
                          <a:solidFill>
                            <a:schemeClr val="tx1"/>
                          </a:solidFill>
                          <a:effectLst/>
                        </a:rPr>
                        <a:t> </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1" dirty="0">
                          <a:solidFill>
                            <a:schemeClr val="tx1"/>
                          </a:solidFill>
                          <a:effectLst/>
                        </a:rPr>
                        <a:t> </a:t>
                      </a:r>
                      <a:endPar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a:t>
                      </a:r>
                      <a:r>
                        <a:rPr lang="pl-PL" sz="1600" b="0" dirty="0">
                          <a:solidFill>
                            <a:schemeClr val="tx1"/>
                          </a:solidFill>
                          <a:effectLst/>
                        </a:rPr>
                        <a:t>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Median</a:t>
                      </a:r>
                      <a:endParaRPr lang="pl-PL" sz="1600" b="0"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a:t>
                      </a:r>
                      <a:r>
                        <a:rPr lang="pl-PL" sz="1600" b="0" dirty="0" err="1">
                          <a:solidFill>
                            <a:schemeClr val="tx1"/>
                          </a:solidFill>
                          <a:effectLst/>
                        </a:rPr>
                        <a:t>ax</a:t>
                      </a:r>
                      <a:endParaRPr lang="pl-PL" sz="1600" b="0"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pl-PL"/>
                    </a:p>
                  </a:txBody>
                  <a:tcPr/>
                </a:tc>
                <a:tc vMerge="1">
                  <a:txBody>
                    <a:bodyPr/>
                    <a:lstStyle/>
                    <a:p>
                      <a:endParaRPr lang="pl-PL"/>
                    </a:p>
                  </a:txBody>
                  <a:tcPr/>
                </a:tc>
                <a:extLst>
                  <a:ext uri="{0D108BD9-81ED-4DB2-BD59-A6C34878D82A}">
                    <a16:rowId xmlns:a16="http://schemas.microsoft.com/office/drawing/2014/main" val="10001"/>
                  </a:ext>
                </a:extLst>
              </a:tr>
              <a:tr h="36000">
                <a:tc rowSpan="2">
                  <a:txBody>
                    <a:bodyPr/>
                    <a:lstStyle/>
                    <a:p>
                      <a:pPr algn="ctr">
                        <a:lnSpc>
                          <a:spcPct val="107000"/>
                        </a:lnSpc>
                        <a:spcAft>
                          <a:spcPts val="0"/>
                        </a:spcAft>
                      </a:pPr>
                      <a:r>
                        <a:rPr lang="en-US" sz="1600" dirty="0">
                          <a:solidFill>
                            <a:schemeClr val="tx1"/>
                          </a:solidFill>
                          <a:effectLst/>
                        </a:rPr>
                        <a:t>Annual Prograde</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kern="1200" dirty="0" err="1">
                          <a:solidFill>
                            <a:schemeClr val="tx1"/>
                          </a:solidFill>
                          <a:effectLst/>
                          <a:latin typeface="+mn-lt"/>
                          <a:ea typeface="+mn-ea"/>
                          <a:cs typeface="+mn-cs"/>
                        </a:rPr>
                        <a:t>Phase</a:t>
                      </a:r>
                      <a:r>
                        <a:rPr lang="pl-PL" sz="1600" kern="120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t>
                      </a:r>
                      <a:endParaRPr lang="pl-PL" sz="160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-32.84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-11.56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-51.18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17080">
                <a:tc vMerge="1">
                  <a:txBody>
                    <a:bodyPr/>
                    <a:lstStyle/>
                    <a:p>
                      <a:endParaRPr lang="pl-PL"/>
                    </a:p>
                  </a:txBody>
                  <a:tcPr/>
                </a:tc>
                <a:tc>
                  <a:txBody>
                    <a:bodyPr/>
                    <a:lstStyle/>
                    <a:p>
                      <a:pPr algn="ctr">
                        <a:lnSpc>
                          <a:spcPct val="107000"/>
                        </a:lnSpc>
                        <a:spcAft>
                          <a:spcPts val="0"/>
                        </a:spcAft>
                      </a:pPr>
                      <a:r>
                        <a:rPr lang="en-US" sz="1600" kern="1200" dirty="0">
                          <a:solidFill>
                            <a:schemeClr val="tx1"/>
                          </a:solidFill>
                          <a:effectLst/>
                          <a:latin typeface="+mn-lt"/>
                          <a:ea typeface="+mn-ea"/>
                          <a:cs typeface="+mn-cs"/>
                        </a:rPr>
                        <a:t>Amplitude</a:t>
                      </a:r>
                      <a:endParaRPr lang="pl-PL" sz="1600" kern="1200" dirty="0">
                        <a:solidFill>
                          <a:schemeClr val="tx1"/>
                        </a:solidFill>
                        <a:effectLst/>
                        <a:latin typeface="+mn-lt"/>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kern="1200" dirty="0">
                          <a:solidFill>
                            <a:schemeClr val="tx1"/>
                          </a:solidFill>
                          <a:effectLst/>
                          <a:latin typeface="+mn-lt"/>
                          <a:ea typeface="+mn-ea"/>
                          <a:cs typeface="+mn-cs"/>
                        </a:rPr>
                        <a:t>(mas)</a:t>
                      </a:r>
                      <a:endParaRPr lang="pl-PL" sz="160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1.38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3.30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7.67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3.46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3.37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000">
                <a:tc rowSpan="2">
                  <a:txBody>
                    <a:bodyPr/>
                    <a:lstStyle/>
                    <a:p>
                      <a:pPr algn="ctr">
                        <a:lnSpc>
                          <a:spcPct val="107000"/>
                        </a:lnSpc>
                        <a:spcAft>
                          <a:spcPts val="0"/>
                        </a:spcAft>
                      </a:pPr>
                      <a:r>
                        <a:rPr lang="en-US" sz="1600" dirty="0">
                          <a:solidFill>
                            <a:schemeClr val="tx1"/>
                          </a:solidFill>
                          <a:effectLst/>
                        </a:rPr>
                        <a:t>Annual Retrograde</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kern="1200" dirty="0" err="1">
                          <a:solidFill>
                            <a:schemeClr val="tx1"/>
                          </a:solidFill>
                          <a:effectLst/>
                          <a:latin typeface="+mn-lt"/>
                          <a:ea typeface="+mn-ea"/>
                          <a:cs typeface="+mn-cs"/>
                        </a:rPr>
                        <a:t>Phase</a:t>
                      </a:r>
                      <a:r>
                        <a:rPr lang="pl-PL" sz="1600" kern="120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t>
                      </a:r>
                      <a:endParaRPr lang="pl-PL" sz="160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100.90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136.03</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84.57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6000">
                <a:tc vMerge="1">
                  <a:txBody>
                    <a:bodyPr/>
                    <a:lstStyle/>
                    <a:p>
                      <a:endParaRPr lang="pl-PL"/>
                    </a:p>
                  </a:txBody>
                  <a:tcPr/>
                </a:tc>
                <a:tc>
                  <a:txBody>
                    <a:bodyPr/>
                    <a:lstStyle/>
                    <a:p>
                      <a:pPr algn="ctr">
                        <a:lnSpc>
                          <a:spcPct val="107000"/>
                        </a:lnSpc>
                        <a:spcAft>
                          <a:spcPts val="0"/>
                        </a:spcAft>
                      </a:pPr>
                      <a:r>
                        <a:rPr lang="en-US" sz="1600" kern="1200" dirty="0">
                          <a:solidFill>
                            <a:schemeClr val="tx1"/>
                          </a:solidFill>
                          <a:effectLst/>
                          <a:latin typeface="+mn-lt"/>
                          <a:ea typeface="+mn-ea"/>
                          <a:cs typeface="+mn-cs"/>
                        </a:rPr>
                        <a:t>Amplitude</a:t>
                      </a:r>
                      <a:endParaRPr lang="pl-PL" sz="1600" kern="1200" dirty="0">
                        <a:solidFill>
                          <a:schemeClr val="tx1"/>
                        </a:solidFill>
                        <a:effectLst/>
                        <a:latin typeface="+mn-lt"/>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kern="1200" dirty="0">
                          <a:solidFill>
                            <a:schemeClr val="tx1"/>
                          </a:solidFill>
                          <a:effectLst/>
                          <a:latin typeface="+mn-lt"/>
                          <a:ea typeface="+mn-ea"/>
                          <a:cs typeface="+mn-cs"/>
                        </a:rPr>
                        <a:t>(mas)</a:t>
                      </a:r>
                      <a:endParaRPr lang="pl-PL" sz="160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0.29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3.01</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7.08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6.50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1.75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6000">
                <a:tc rowSpan="2">
                  <a:txBody>
                    <a:bodyPr/>
                    <a:lstStyle/>
                    <a:p>
                      <a:pPr algn="ctr">
                        <a:lnSpc>
                          <a:spcPct val="107000"/>
                        </a:lnSpc>
                        <a:spcAft>
                          <a:spcPts val="0"/>
                        </a:spcAft>
                      </a:pPr>
                      <a:r>
                        <a:rPr lang="en-US" sz="1600" dirty="0">
                          <a:solidFill>
                            <a:schemeClr val="tx1"/>
                          </a:solidFill>
                          <a:effectLst/>
                        </a:rPr>
                        <a:t>Semiannual</a:t>
                      </a:r>
                      <a:r>
                        <a:rPr lang="pl-PL" sz="1600" dirty="0">
                          <a:solidFill>
                            <a:schemeClr val="tx1"/>
                          </a:solidFill>
                          <a:effectLst/>
                        </a:rPr>
                        <a:t> </a:t>
                      </a:r>
                      <a:r>
                        <a:rPr lang="en-US" sz="1600" dirty="0">
                          <a:solidFill>
                            <a:schemeClr val="tx1"/>
                          </a:solidFill>
                          <a:effectLst/>
                        </a:rPr>
                        <a:t>Prograde</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kern="1200" dirty="0" err="1">
                          <a:solidFill>
                            <a:schemeClr val="tx1"/>
                          </a:solidFill>
                          <a:effectLst/>
                          <a:latin typeface="+mn-lt"/>
                          <a:ea typeface="+mn-ea"/>
                          <a:cs typeface="+mn-cs"/>
                        </a:rPr>
                        <a:t>Phase</a:t>
                      </a:r>
                      <a:r>
                        <a:rPr lang="pl-PL" sz="1600" kern="120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t>
                      </a:r>
                      <a:endParaRPr lang="pl-PL" sz="160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-151.99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107.69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178.80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000">
                <a:tc vMerge="1">
                  <a:txBody>
                    <a:bodyPr/>
                    <a:lstStyle/>
                    <a:p>
                      <a:endParaRPr lang="pl-PL"/>
                    </a:p>
                  </a:txBody>
                  <a:tcPr/>
                </a:tc>
                <a:tc>
                  <a:txBody>
                    <a:bodyPr/>
                    <a:lstStyle/>
                    <a:p>
                      <a:pPr algn="ctr">
                        <a:lnSpc>
                          <a:spcPct val="107000"/>
                        </a:lnSpc>
                        <a:spcAft>
                          <a:spcPts val="0"/>
                        </a:spcAft>
                      </a:pPr>
                      <a:r>
                        <a:rPr lang="en-US" sz="1600" kern="1200" dirty="0">
                          <a:solidFill>
                            <a:schemeClr val="tx1"/>
                          </a:solidFill>
                          <a:effectLst/>
                          <a:latin typeface="+mn-lt"/>
                          <a:ea typeface="+mn-ea"/>
                          <a:cs typeface="+mn-cs"/>
                        </a:rPr>
                        <a:t>Amplitude</a:t>
                      </a:r>
                      <a:endParaRPr lang="pl-PL" sz="1600" kern="1200" dirty="0">
                        <a:solidFill>
                          <a:schemeClr val="tx1"/>
                        </a:solidFill>
                        <a:effectLst/>
                        <a:latin typeface="+mn-lt"/>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kern="1200" dirty="0">
                          <a:solidFill>
                            <a:schemeClr val="tx1"/>
                          </a:solidFill>
                          <a:effectLst/>
                          <a:latin typeface="+mn-lt"/>
                          <a:ea typeface="+mn-ea"/>
                          <a:cs typeface="+mn-cs"/>
                        </a:rPr>
                        <a:t>(mas)</a:t>
                      </a:r>
                      <a:endParaRPr lang="pl-PL" sz="160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1.27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2.22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2.69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1.08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6000">
                <a:tc rowSpan="2">
                  <a:txBody>
                    <a:bodyPr/>
                    <a:lstStyle/>
                    <a:p>
                      <a:pPr algn="ctr">
                        <a:lnSpc>
                          <a:spcPct val="107000"/>
                        </a:lnSpc>
                        <a:spcAft>
                          <a:spcPts val="0"/>
                        </a:spcAft>
                      </a:pPr>
                      <a:r>
                        <a:rPr lang="en-US" sz="1600" dirty="0">
                          <a:solidFill>
                            <a:schemeClr val="tx1"/>
                          </a:solidFill>
                          <a:effectLst/>
                        </a:rPr>
                        <a:t>Semiannual</a:t>
                      </a:r>
                      <a:r>
                        <a:rPr lang="pl-PL" sz="1600" dirty="0">
                          <a:solidFill>
                            <a:schemeClr val="tx1"/>
                          </a:solidFill>
                          <a:effectLst/>
                        </a:rPr>
                        <a:t> </a:t>
                      </a:r>
                      <a:r>
                        <a:rPr lang="en-US" sz="1600" dirty="0">
                          <a:solidFill>
                            <a:schemeClr val="tx1"/>
                          </a:solidFill>
                          <a:effectLst/>
                        </a:rPr>
                        <a:t>Prograde</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kern="1200" dirty="0" err="1">
                          <a:solidFill>
                            <a:schemeClr val="tx1"/>
                          </a:solidFill>
                          <a:effectLst/>
                          <a:latin typeface="+mn-lt"/>
                          <a:ea typeface="+mn-ea"/>
                          <a:cs typeface="+mn-cs"/>
                        </a:rPr>
                        <a:t>Phase</a:t>
                      </a:r>
                      <a:r>
                        <a:rPr lang="pl-PL" sz="1600" kern="120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106.45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67.72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89.98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6000">
                <a:tc vMerge="1">
                  <a:txBody>
                    <a:bodyPr/>
                    <a:lstStyle/>
                    <a:p>
                      <a:endParaRPr lang="pl-PL"/>
                    </a:p>
                  </a:txBody>
                  <a:tcPr/>
                </a:tc>
                <a:tc>
                  <a:txBody>
                    <a:bodyPr/>
                    <a:lstStyle/>
                    <a:p>
                      <a:pPr algn="ctr">
                        <a:lnSpc>
                          <a:spcPct val="107000"/>
                        </a:lnSpc>
                        <a:spcAft>
                          <a:spcPts val="0"/>
                        </a:spcAft>
                      </a:pPr>
                      <a:r>
                        <a:rPr lang="en-US" sz="1600" kern="1200" dirty="0">
                          <a:solidFill>
                            <a:schemeClr val="tx1"/>
                          </a:solidFill>
                          <a:effectLst/>
                          <a:latin typeface="+mn-lt"/>
                          <a:ea typeface="+mn-ea"/>
                          <a:cs typeface="+mn-cs"/>
                        </a:rPr>
                        <a:t>Amplitude</a:t>
                      </a:r>
                      <a:endParaRPr lang="pl-PL" sz="1600" kern="1200" dirty="0">
                        <a:solidFill>
                          <a:schemeClr val="tx1"/>
                        </a:solidFill>
                        <a:effectLst/>
                        <a:latin typeface="+mn-lt"/>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kern="1200" dirty="0">
                          <a:solidFill>
                            <a:schemeClr val="tx1"/>
                          </a:solidFill>
                          <a:effectLst/>
                          <a:latin typeface="+mn-lt"/>
                          <a:ea typeface="+mn-ea"/>
                          <a:cs typeface="+mn-cs"/>
                        </a:rPr>
                        <a:t>(mas)</a:t>
                      </a:r>
                      <a:endParaRPr lang="pl-PL" sz="1600"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0.98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2.25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2.94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0.93</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7" name="Prostokąt 6"/>
          <p:cNvSpPr/>
          <p:nvPr/>
        </p:nvSpPr>
        <p:spPr>
          <a:xfrm>
            <a:off x="5303912" y="5129941"/>
            <a:ext cx="6817044" cy="923330"/>
          </a:xfrm>
          <a:prstGeom prst="rect">
            <a:avLst/>
          </a:prstGeom>
        </p:spPr>
        <p:txBody>
          <a:bodyPr wrap="square">
            <a:spAutoFit/>
          </a:bodyPr>
          <a:lstStyle/>
          <a:p>
            <a:pPr marL="342900" indent="-288000" algn="just">
              <a:buFont typeface="Wingdings" panose="05000000000000000000" pitchFamily="2" charset="2"/>
              <a:buChar char="Ø"/>
            </a:pPr>
            <a:r>
              <a:rPr lang="en-US" dirty="0"/>
              <a:t>The best agreement for MEAN with GAO in amplitude is seen in annual prograde, when the best agreement in phase can be seen in semiannual retrograde.</a:t>
            </a:r>
          </a:p>
        </p:txBody>
      </p:sp>
    </p:spTree>
    <p:extLst>
      <p:ext uri="{BB962C8B-B14F-4D97-AF65-F5344CB8AC3E}">
        <p14:creationId xmlns:p14="http://schemas.microsoft.com/office/powerpoint/2010/main" val="2163550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p:cNvPicPr>
            <a:picLocks noChangeAspect="1"/>
          </p:cNvPicPr>
          <p:nvPr/>
        </p:nvPicPr>
        <p:blipFill>
          <a:blip r:embed="rId2"/>
          <a:stretch>
            <a:fillRect/>
          </a:stretch>
        </p:blipFill>
        <p:spPr>
          <a:xfrm>
            <a:off x="70955" y="640403"/>
            <a:ext cx="6667852" cy="5184000"/>
          </a:xfrm>
          <a:prstGeom prst="rect">
            <a:avLst/>
          </a:prstGeom>
        </p:spPr>
      </p:pic>
      <p:sp>
        <p:nvSpPr>
          <p:cNvPr id="2" name="Tytuł 1">
            <a:extLst>
              <a:ext uri="{FF2B5EF4-FFF2-40B4-BE49-F238E27FC236}">
                <a16:creationId xmlns:a16="http://schemas.microsoft.com/office/drawing/2014/main" id="{4F4C7538-D875-4493-9979-C46F7D66D42C}"/>
              </a:ext>
            </a:extLst>
          </p:cNvPr>
          <p:cNvSpPr>
            <a:spLocks noGrp="1"/>
          </p:cNvSpPr>
          <p:nvPr>
            <p:ph type="title"/>
          </p:nvPr>
        </p:nvSpPr>
        <p:spPr/>
        <p:txBody>
          <a:bodyPr/>
          <a:lstStyle/>
          <a:p>
            <a:r>
              <a:rPr lang="en-GB" dirty="0"/>
              <a:t>Spread of CMIP6-based HAM</a:t>
            </a:r>
            <a:r>
              <a:rPr lang="pl-PL" dirty="0"/>
              <a:t> – </a:t>
            </a:r>
            <a:r>
              <a:rPr lang="pl-PL" dirty="0" err="1"/>
              <a:t>Nonseasonal</a:t>
            </a:r>
            <a:endParaRPr lang="en-GB" dirty="0"/>
          </a:p>
        </p:txBody>
      </p:sp>
      <p:sp>
        <p:nvSpPr>
          <p:cNvPr id="4" name="Symbol zastępczy daty 3">
            <a:extLst>
              <a:ext uri="{FF2B5EF4-FFF2-40B4-BE49-F238E27FC236}">
                <a16:creationId xmlns:a16="http://schemas.microsoft.com/office/drawing/2014/main" id="{CF4A44CC-4012-40B9-829D-9AC7CF20E1CA}"/>
              </a:ext>
            </a:extLst>
          </p:cNvPr>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a:extLst>
              <a:ext uri="{FF2B5EF4-FFF2-40B4-BE49-F238E27FC236}">
                <a16:creationId xmlns:a16="http://schemas.microsoft.com/office/drawing/2014/main" id="{A38FA538-0653-4844-85F9-B9E6D9978102}"/>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EFC072ED-E58F-40A7-9B61-48758D872DF0}"/>
              </a:ext>
            </a:extLst>
          </p:cNvPr>
          <p:cNvSpPr>
            <a:spLocks noGrp="1"/>
          </p:cNvSpPr>
          <p:nvPr>
            <p:ph type="sldNum" sz="quarter" idx="12"/>
          </p:nvPr>
        </p:nvSpPr>
        <p:spPr/>
        <p:txBody>
          <a:bodyPr/>
          <a:lstStyle/>
          <a:p>
            <a:fld id="{1B549CAA-2CCA-4E93-AE83-6DC7B61CC03D}" type="slidenum">
              <a:rPr lang="en-GB" smtClean="0"/>
              <a:t>11</a:t>
            </a:fld>
            <a:endParaRPr lang="en-GB" dirty="0"/>
          </a:p>
        </p:txBody>
      </p:sp>
      <p:sp>
        <p:nvSpPr>
          <p:cNvPr id="9" name="pole tekstowe 8">
            <a:extLst>
              <a:ext uri="{FF2B5EF4-FFF2-40B4-BE49-F238E27FC236}">
                <a16:creationId xmlns:a16="http://schemas.microsoft.com/office/drawing/2014/main" id="{56961FC3-A6B4-46AC-AD5F-5DF13A0709DB}"/>
              </a:ext>
            </a:extLst>
          </p:cNvPr>
          <p:cNvSpPr txBox="1"/>
          <p:nvPr/>
        </p:nvSpPr>
        <p:spPr>
          <a:xfrm>
            <a:off x="72000" y="5831188"/>
            <a:ext cx="6666807" cy="584775"/>
          </a:xfrm>
          <a:prstGeom prst="rect">
            <a:avLst/>
          </a:prstGeom>
          <a:noFill/>
        </p:spPr>
        <p:txBody>
          <a:bodyPr wrap="square" rtlCol="0">
            <a:spAutoFit/>
          </a:bodyPr>
          <a:lstStyle/>
          <a:p>
            <a:pPr algn="ctr"/>
            <a:r>
              <a:rPr lang="pl-PL" sz="1600" b="1" dirty="0">
                <a:solidFill>
                  <a:srgbClr val="002060"/>
                </a:solidFill>
                <a:latin typeface="Calibri" panose="020F0502020204030204" pitchFamily="34" charset="0"/>
                <a:cs typeface="Calibri" panose="020F0502020204030204" pitchFamily="34" charset="0"/>
              </a:rPr>
              <a:t>Fig. 4.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1</a:t>
            </a:r>
            <a:r>
              <a:rPr lang="en-GB" sz="1600" dirty="0">
                <a:solidFill>
                  <a:srgbClr val="002060"/>
                </a:solidFill>
                <a:latin typeface="Calibri" panose="020F0502020204030204" pitchFamily="34" charset="0"/>
                <a:cs typeface="Calibri" panose="020F0502020204030204" pitchFamily="34" charset="0"/>
              </a:rPr>
              <a:t> and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2</a:t>
            </a:r>
            <a:r>
              <a:rPr lang="en-GB" sz="1600" dirty="0">
                <a:solidFill>
                  <a:srgbClr val="002060"/>
                </a:solidFill>
                <a:latin typeface="Calibri" panose="020F0502020204030204" pitchFamily="34" charset="0"/>
                <a:cs typeface="Calibri" panose="020F0502020204030204" pitchFamily="34" charset="0"/>
              </a:rPr>
              <a:t> components of nonseasonal oscillations in GAO and HAM computed from CMIP6 models and MEAN model</a:t>
            </a:r>
          </a:p>
        </p:txBody>
      </p:sp>
      <mc:AlternateContent xmlns:mc="http://schemas.openxmlformats.org/markup-compatibility/2006" xmlns:a14="http://schemas.microsoft.com/office/drawing/2010/main">
        <mc:Choice Requires="a14">
          <p:graphicFrame>
            <p:nvGraphicFramePr>
              <p:cNvPr id="8" name="Tabela 7"/>
              <p:cNvGraphicFramePr>
                <a:graphicFrameLocks noGrp="1"/>
              </p:cNvGraphicFramePr>
              <p:nvPr>
                <p:extLst>
                  <p:ext uri="{D42A27DB-BD31-4B8C-83A1-F6EECF244321}">
                    <p14:modId xmlns:p14="http://schemas.microsoft.com/office/powerpoint/2010/main" val="1546525107"/>
                  </p:ext>
                </p:extLst>
              </p:nvPr>
            </p:nvGraphicFramePr>
            <p:xfrm>
              <a:off x="6816080" y="2017525"/>
              <a:ext cx="5040000" cy="2007786"/>
            </p:xfrm>
            <a:graphic>
              <a:graphicData uri="http://schemas.openxmlformats.org/drawingml/2006/table">
                <a:tbl>
                  <a:tblPr firstRow="1" firstCol="1" bandRow="1">
                    <a:tableStyleId>{5C22544A-7EE6-4342-B048-85BDC9FD1C3A}</a:tableStyleId>
                  </a:tblPr>
                  <a:tblGrid>
                    <a:gridCol w="1008000">
                      <a:extLst>
                        <a:ext uri="{9D8B030D-6E8A-4147-A177-3AD203B41FA5}">
                          <a16:colId xmlns:a16="http://schemas.microsoft.com/office/drawing/2014/main" val="20000"/>
                        </a:ext>
                      </a:extLst>
                    </a:gridCol>
                    <a:gridCol w="1008000">
                      <a:extLst>
                        <a:ext uri="{9D8B030D-6E8A-4147-A177-3AD203B41FA5}">
                          <a16:colId xmlns:a16="http://schemas.microsoft.com/office/drawing/2014/main" val="20001"/>
                        </a:ext>
                      </a:extLst>
                    </a:gridCol>
                    <a:gridCol w="1008000">
                      <a:extLst>
                        <a:ext uri="{9D8B030D-6E8A-4147-A177-3AD203B41FA5}">
                          <a16:colId xmlns:a16="http://schemas.microsoft.com/office/drawing/2014/main" val="20002"/>
                        </a:ext>
                      </a:extLst>
                    </a:gridCol>
                    <a:gridCol w="1008000">
                      <a:extLst>
                        <a:ext uri="{9D8B030D-6E8A-4147-A177-3AD203B41FA5}">
                          <a16:colId xmlns:a16="http://schemas.microsoft.com/office/drawing/2014/main" val="20003"/>
                        </a:ext>
                      </a:extLst>
                    </a:gridCol>
                    <a:gridCol w="1008000">
                      <a:extLst>
                        <a:ext uri="{9D8B030D-6E8A-4147-A177-3AD203B41FA5}">
                          <a16:colId xmlns:a16="http://schemas.microsoft.com/office/drawing/2014/main" val="20004"/>
                        </a:ext>
                      </a:extLst>
                    </a:gridCol>
                  </a:tblGrid>
                  <a:tr h="262679">
                    <a:tc gridSpan="5">
                      <a:txBody>
                        <a:bodyPr/>
                        <a:lstStyle/>
                        <a:p>
                          <a:pPr algn="ctr">
                            <a:lnSpc>
                              <a:spcPct val="107000"/>
                            </a:lnSpc>
                            <a:spcAft>
                              <a:spcPts val="0"/>
                            </a:spcAft>
                          </a:pPr>
                          <a:r>
                            <a:rPr lang="en-US" sz="1600" dirty="0" err="1">
                              <a:solidFill>
                                <a:schemeClr val="tx1"/>
                              </a:solidFill>
                              <a:effectLst/>
                            </a:rPr>
                            <a:t>Nonseasonal</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07000"/>
                            </a:lnSpc>
                            <a:spcAft>
                              <a:spcPts val="0"/>
                            </a:spcAft>
                          </a:pP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000"/>
                      </a:ext>
                    </a:extLst>
                  </a:tr>
                  <a:tr h="0">
                    <a:tc>
                      <a:txBody>
                        <a:bodyPr/>
                        <a:lstStyle/>
                        <a:p>
                          <a:pPr algn="ctr">
                            <a:lnSpc>
                              <a:spcPct val="107000"/>
                            </a:lnSpc>
                            <a:spcAft>
                              <a:spcPts val="0"/>
                            </a:spcAft>
                          </a:pPr>
                          <a:r>
                            <a:rPr lang="en-US" sz="1600" dirty="0">
                              <a:solidFill>
                                <a:schemeClr val="tx1"/>
                              </a:solidFill>
                              <a:effectLst/>
                            </a:rPr>
                            <a:t> </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a:solidFill>
                                <a:schemeClr val="tx1"/>
                              </a:solidFill>
                              <a:effectLst/>
                            </a:rPr>
                            <a:t> </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0" dirty="0">
                              <a:solidFill>
                                <a:schemeClr val="tx1"/>
                              </a:solidFill>
                              <a:effectLst/>
                            </a:rPr>
                            <a:t>M</a:t>
                          </a:r>
                          <a:r>
                            <a:rPr lang="pl-PL" sz="1600" b="0" dirty="0">
                              <a:solidFill>
                                <a:schemeClr val="tx1"/>
                              </a:solidFill>
                              <a:effectLst/>
                            </a:rPr>
                            <a:t>in</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Median</a:t>
                          </a:r>
                          <a:endParaRPr lang="pl-PL" sz="1600" b="0"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a:t>
                          </a:r>
                          <a:r>
                            <a:rPr lang="pl-PL" sz="1600" b="0" dirty="0" err="1">
                              <a:solidFill>
                                <a:schemeClr val="tx1"/>
                              </a:solidFill>
                              <a:effectLst/>
                            </a:rPr>
                            <a:t>ax</a:t>
                          </a:r>
                          <a:endParaRPr lang="pl-PL" sz="1600" b="0"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rowSpan="2">
                      <a:txBody>
                        <a:bodyPr/>
                        <a:lstStyle/>
                        <a:p>
                          <a:pPr algn="ctr">
                            <a:lnSpc>
                              <a:spcPct val="107000"/>
                            </a:lnSpc>
                            <a:spcAft>
                              <a:spcPts val="0"/>
                            </a:spcAft>
                          </a:pPr>
                          <a:r>
                            <a:rPr lang="en-US" sz="1600">
                              <a:solidFill>
                                <a:schemeClr val="tx1"/>
                              </a:solidFill>
                              <a:effectLst/>
                            </a:rPr>
                            <a:t>CMIP</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𝟏</m:t>
                                  </m:r>
                                </m:sub>
                              </m:sSub>
                            </m:oMath>
                          </a14:m>
                          <a:r>
                            <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chemeClr val="tx1"/>
                              </a:solidFill>
                              <a:effectLst/>
                            </a:rPr>
                            <a:t>(mas)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-21.37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0.15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13.97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𝟐</m:t>
                                  </m:r>
                                </m:sub>
                              </m:sSub>
                            </m:oMath>
                          </a14:m>
                          <a:r>
                            <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chemeClr val="tx1"/>
                              </a:solidFill>
                              <a:effectLst/>
                            </a:rPr>
                            <a:t>(mas)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-23.09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23.56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rowSpan="2">
                      <a:txBody>
                        <a:bodyPr/>
                        <a:lstStyle/>
                        <a:p>
                          <a:pPr algn="ctr">
                            <a:lnSpc>
                              <a:spcPct val="107000"/>
                            </a:lnSpc>
                            <a:spcAft>
                              <a:spcPts val="0"/>
                            </a:spcAft>
                          </a:pPr>
                          <a:r>
                            <a:rPr lang="en-US" sz="1600">
                              <a:solidFill>
                                <a:schemeClr val="tx1"/>
                              </a:solidFill>
                              <a:effectLst/>
                            </a:rPr>
                            <a:t>GAO</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𝟏</m:t>
                                  </m:r>
                                </m:sub>
                              </m:sSub>
                            </m:oMath>
                          </a14:m>
                          <a:r>
                            <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chemeClr val="tx1"/>
                              </a:solidFill>
                              <a:effectLst/>
                            </a:rPr>
                            <a:t>(mas)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-9.72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-0.24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10.01</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𝟐</m:t>
                                  </m:r>
                                </m:sub>
                              </m:sSub>
                            </m:oMath>
                          </a14:m>
                          <a:r>
                            <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chemeClr val="tx1"/>
                              </a:solidFill>
                              <a:effectLst/>
                            </a:rPr>
                            <a:t>(mas)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-15.64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0.88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14.46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rowSpan="2">
                      <a:txBody>
                        <a:bodyPr/>
                        <a:lstStyle/>
                        <a:p>
                          <a:pPr algn="ctr">
                            <a:lnSpc>
                              <a:spcPct val="107000"/>
                            </a:lnSpc>
                            <a:spcAft>
                              <a:spcPts val="0"/>
                            </a:spcAft>
                          </a:pPr>
                          <a:r>
                            <a:rPr lang="en-US" sz="1600">
                              <a:solidFill>
                                <a:schemeClr val="tx1"/>
                              </a:solidFill>
                              <a:effectLst/>
                            </a:rPr>
                            <a:t>MEAN</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𝟏</m:t>
                                  </m:r>
                                </m:sub>
                              </m:sSub>
                            </m:oMath>
                          </a14:m>
                          <a:r>
                            <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chemeClr val="tx1"/>
                              </a:solidFill>
                              <a:effectLst/>
                            </a:rPr>
                            <a:t>(mas)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-1.23</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1.30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𝟐</m:t>
                                  </m:r>
                                </m:sub>
                              </m:sSub>
                            </m:oMath>
                          </a14:m>
                          <a:r>
                            <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chemeClr val="tx1"/>
                              </a:solidFill>
                              <a:effectLst/>
                            </a:rPr>
                            <a:t>(mas)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-1.19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1.32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mc:Choice>
        <mc:Fallback xmlns="">
          <p:graphicFrame>
            <p:nvGraphicFramePr>
              <p:cNvPr id="8" name="Tabela 7"/>
              <p:cNvGraphicFramePr>
                <a:graphicFrameLocks noGrp="1"/>
              </p:cNvGraphicFramePr>
              <p:nvPr>
                <p:extLst>
                  <p:ext uri="{D42A27DB-BD31-4B8C-83A1-F6EECF244321}">
                    <p14:modId xmlns:p14="http://schemas.microsoft.com/office/powerpoint/2010/main" val="1546525107"/>
                  </p:ext>
                </p:extLst>
              </p:nvPr>
            </p:nvGraphicFramePr>
            <p:xfrm>
              <a:off x="6816080" y="2017525"/>
              <a:ext cx="5040000" cy="2089133"/>
            </p:xfrm>
            <a:graphic>
              <a:graphicData uri="http://schemas.openxmlformats.org/drawingml/2006/table">
                <a:tbl>
                  <a:tblPr firstRow="1" firstCol="1" bandRow="1">
                    <a:tableStyleId>{5C22544A-7EE6-4342-B048-85BDC9FD1C3A}</a:tableStyleId>
                  </a:tblPr>
                  <a:tblGrid>
                    <a:gridCol w="1008000">
                      <a:extLst>
                        <a:ext uri="{9D8B030D-6E8A-4147-A177-3AD203B41FA5}">
                          <a16:colId xmlns:a16="http://schemas.microsoft.com/office/drawing/2014/main" val="20000"/>
                        </a:ext>
                      </a:extLst>
                    </a:gridCol>
                    <a:gridCol w="1008000">
                      <a:extLst>
                        <a:ext uri="{9D8B030D-6E8A-4147-A177-3AD203B41FA5}">
                          <a16:colId xmlns:a16="http://schemas.microsoft.com/office/drawing/2014/main" val="20001"/>
                        </a:ext>
                      </a:extLst>
                    </a:gridCol>
                    <a:gridCol w="1008000">
                      <a:extLst>
                        <a:ext uri="{9D8B030D-6E8A-4147-A177-3AD203B41FA5}">
                          <a16:colId xmlns:a16="http://schemas.microsoft.com/office/drawing/2014/main" val="20002"/>
                        </a:ext>
                      </a:extLst>
                    </a:gridCol>
                    <a:gridCol w="1008000">
                      <a:extLst>
                        <a:ext uri="{9D8B030D-6E8A-4147-A177-3AD203B41FA5}">
                          <a16:colId xmlns:a16="http://schemas.microsoft.com/office/drawing/2014/main" val="20003"/>
                        </a:ext>
                      </a:extLst>
                    </a:gridCol>
                    <a:gridCol w="1008000">
                      <a:extLst>
                        <a:ext uri="{9D8B030D-6E8A-4147-A177-3AD203B41FA5}">
                          <a16:colId xmlns:a16="http://schemas.microsoft.com/office/drawing/2014/main" val="20004"/>
                        </a:ext>
                      </a:extLst>
                    </a:gridCol>
                  </a:tblGrid>
                  <a:tr h="262679">
                    <a:tc gridSpan="5">
                      <a:txBody>
                        <a:bodyPr/>
                        <a:lstStyle/>
                        <a:p>
                          <a:pPr algn="ctr">
                            <a:lnSpc>
                              <a:spcPct val="107000"/>
                            </a:lnSpc>
                            <a:spcAft>
                              <a:spcPts val="0"/>
                            </a:spcAft>
                          </a:pPr>
                          <a:r>
                            <a:rPr lang="en-US" sz="1600" dirty="0" err="1">
                              <a:solidFill>
                                <a:schemeClr val="tx1"/>
                              </a:solidFill>
                              <a:effectLst/>
                            </a:rPr>
                            <a:t>Nonseasonal</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07000"/>
                            </a:lnSpc>
                            <a:spcAft>
                              <a:spcPts val="0"/>
                            </a:spcAft>
                          </a:pP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000"/>
                      </a:ext>
                    </a:extLst>
                  </a:tr>
                  <a:tr h="260922">
                    <a:tc>
                      <a:txBody>
                        <a:bodyPr/>
                        <a:lstStyle/>
                        <a:p>
                          <a:pPr algn="ctr">
                            <a:lnSpc>
                              <a:spcPct val="107000"/>
                            </a:lnSpc>
                            <a:spcAft>
                              <a:spcPts val="0"/>
                            </a:spcAft>
                          </a:pPr>
                          <a:r>
                            <a:rPr lang="en-US" sz="1600" dirty="0">
                              <a:solidFill>
                                <a:schemeClr val="tx1"/>
                              </a:solidFill>
                              <a:effectLst/>
                            </a:rPr>
                            <a:t> </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a:solidFill>
                                <a:schemeClr val="tx1"/>
                              </a:solidFill>
                              <a:effectLst/>
                            </a:rPr>
                            <a:t> </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0" dirty="0">
                              <a:solidFill>
                                <a:schemeClr val="tx1"/>
                              </a:solidFill>
                              <a:effectLst/>
                            </a:rPr>
                            <a:t>M</a:t>
                          </a:r>
                          <a:r>
                            <a:rPr lang="pl-PL" sz="1600" b="0" dirty="0">
                              <a:solidFill>
                                <a:schemeClr val="tx1"/>
                              </a:solidFill>
                              <a:effectLst/>
                            </a:rPr>
                            <a:t>in</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Median</a:t>
                          </a:r>
                          <a:endParaRPr lang="pl-PL" sz="1600" b="0"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a:t>
                          </a:r>
                          <a:r>
                            <a:rPr lang="pl-PL" sz="1600" b="0" dirty="0" err="1">
                              <a:solidFill>
                                <a:schemeClr val="tx1"/>
                              </a:solidFill>
                              <a:effectLst/>
                            </a:rPr>
                            <a:t>ax</a:t>
                          </a:r>
                          <a:endParaRPr lang="pl-PL" sz="1600" b="0"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0922">
                    <a:tc rowSpan="2">
                      <a:txBody>
                        <a:bodyPr/>
                        <a:lstStyle/>
                        <a:p>
                          <a:pPr algn="ctr">
                            <a:lnSpc>
                              <a:spcPct val="107000"/>
                            </a:lnSpc>
                            <a:spcAft>
                              <a:spcPts val="0"/>
                            </a:spcAft>
                          </a:pPr>
                          <a:r>
                            <a:rPr lang="en-US" sz="1600">
                              <a:solidFill>
                                <a:schemeClr val="tx1"/>
                              </a:solidFill>
                              <a:effectLst/>
                            </a:rPr>
                            <a:t>CMIP</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000" t="-218605" r="-300000" b="-541860"/>
                          </a:stretch>
                        </a:blipFill>
                      </a:tcPr>
                    </a:tc>
                    <a:tc>
                      <a:txBody>
                        <a:bodyPr/>
                        <a:lstStyle/>
                        <a:p>
                          <a:pPr algn="ctr">
                            <a:lnSpc>
                              <a:spcPct val="107000"/>
                            </a:lnSpc>
                            <a:spcAft>
                              <a:spcPts val="0"/>
                            </a:spcAft>
                          </a:pPr>
                          <a:r>
                            <a:rPr lang="pl-PL" sz="1600" dirty="0">
                              <a:solidFill>
                                <a:schemeClr val="tx1"/>
                              </a:solidFill>
                              <a:effectLst/>
                            </a:rPr>
                            <a:t>-21.37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0.15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13.97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0922">
                    <a:tc vMerge="1">
                      <a:txBody>
                        <a:bodyPr/>
                        <a:lstStyle/>
                        <a:p>
                          <a:endParaRPr lang="pl-PL"/>
                        </a:p>
                      </a:txBody>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000" t="-318605" r="-300000" b="-441860"/>
                          </a:stretch>
                        </a:blipFill>
                      </a:tcPr>
                    </a:tc>
                    <a:tc>
                      <a:txBody>
                        <a:bodyPr/>
                        <a:lstStyle/>
                        <a:p>
                          <a:pPr algn="ctr">
                            <a:lnSpc>
                              <a:spcPct val="107000"/>
                            </a:lnSpc>
                            <a:spcAft>
                              <a:spcPts val="0"/>
                            </a:spcAft>
                          </a:pPr>
                          <a:r>
                            <a:rPr lang="pl-PL" sz="1600" dirty="0">
                              <a:solidFill>
                                <a:schemeClr val="tx1"/>
                              </a:solidFill>
                              <a:effectLst/>
                            </a:rPr>
                            <a:t>-23.09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23.56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60922">
                    <a:tc rowSpan="2">
                      <a:txBody>
                        <a:bodyPr/>
                        <a:lstStyle/>
                        <a:p>
                          <a:pPr algn="ctr">
                            <a:lnSpc>
                              <a:spcPct val="107000"/>
                            </a:lnSpc>
                            <a:spcAft>
                              <a:spcPts val="0"/>
                            </a:spcAft>
                          </a:pPr>
                          <a:r>
                            <a:rPr lang="en-US" sz="1600">
                              <a:solidFill>
                                <a:schemeClr val="tx1"/>
                              </a:solidFill>
                              <a:effectLst/>
                            </a:rPr>
                            <a:t>GAO</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000" t="-418605" r="-300000" b="-341860"/>
                          </a:stretch>
                        </a:blipFill>
                      </a:tcPr>
                    </a:tc>
                    <a:tc>
                      <a:txBody>
                        <a:bodyPr/>
                        <a:lstStyle/>
                        <a:p>
                          <a:pPr algn="ctr">
                            <a:lnSpc>
                              <a:spcPct val="107000"/>
                            </a:lnSpc>
                            <a:spcAft>
                              <a:spcPts val="0"/>
                            </a:spcAft>
                          </a:pPr>
                          <a:r>
                            <a:rPr lang="pl-PL" sz="1600" dirty="0">
                              <a:solidFill>
                                <a:schemeClr val="tx1"/>
                              </a:solidFill>
                              <a:effectLst/>
                            </a:rPr>
                            <a:t>-9.72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-0.24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10.01</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60922">
                    <a:tc vMerge="1">
                      <a:txBody>
                        <a:bodyPr/>
                        <a:lstStyle/>
                        <a:p>
                          <a:endParaRPr lang="pl-PL"/>
                        </a:p>
                      </a:txBody>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000" t="-518605" r="-300000" b="-241860"/>
                          </a:stretch>
                        </a:blipFill>
                      </a:tcPr>
                    </a:tc>
                    <a:tc>
                      <a:txBody>
                        <a:bodyPr/>
                        <a:lstStyle/>
                        <a:p>
                          <a:pPr algn="ctr">
                            <a:lnSpc>
                              <a:spcPct val="107000"/>
                            </a:lnSpc>
                            <a:spcAft>
                              <a:spcPts val="0"/>
                            </a:spcAft>
                          </a:pPr>
                          <a:r>
                            <a:rPr lang="pl-PL" sz="1600" dirty="0">
                              <a:solidFill>
                                <a:schemeClr val="tx1"/>
                              </a:solidFill>
                              <a:effectLst/>
                            </a:rPr>
                            <a:t>-15.64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0.88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14.46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60922">
                    <a:tc rowSpan="2">
                      <a:txBody>
                        <a:bodyPr/>
                        <a:lstStyle/>
                        <a:p>
                          <a:pPr algn="ctr">
                            <a:lnSpc>
                              <a:spcPct val="107000"/>
                            </a:lnSpc>
                            <a:spcAft>
                              <a:spcPts val="0"/>
                            </a:spcAft>
                          </a:pPr>
                          <a:r>
                            <a:rPr lang="en-US" sz="1600">
                              <a:solidFill>
                                <a:schemeClr val="tx1"/>
                              </a:solidFill>
                              <a:effectLst/>
                            </a:rPr>
                            <a:t>MEAN</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000" t="-618605" r="-300000" b="-141860"/>
                          </a:stretch>
                        </a:blipFill>
                      </a:tcPr>
                    </a:tc>
                    <a:tc>
                      <a:txBody>
                        <a:bodyPr/>
                        <a:lstStyle/>
                        <a:p>
                          <a:pPr algn="ctr">
                            <a:lnSpc>
                              <a:spcPct val="107000"/>
                            </a:lnSpc>
                            <a:spcAft>
                              <a:spcPts val="0"/>
                            </a:spcAft>
                          </a:pPr>
                          <a:r>
                            <a:rPr lang="pl-PL" sz="1600" dirty="0">
                              <a:solidFill>
                                <a:schemeClr val="tx1"/>
                              </a:solidFill>
                              <a:effectLst/>
                            </a:rPr>
                            <a:t>-1.23</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1.30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60922">
                    <a:tc vMerge="1">
                      <a:txBody>
                        <a:bodyPr/>
                        <a:lstStyle/>
                        <a:p>
                          <a:endParaRPr lang="pl-PL"/>
                        </a:p>
                      </a:txBody>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000" t="-718605" r="-300000" b="-41860"/>
                          </a:stretch>
                        </a:blipFill>
                      </a:tcPr>
                    </a:tc>
                    <a:tc>
                      <a:txBody>
                        <a:bodyPr/>
                        <a:lstStyle/>
                        <a:p>
                          <a:pPr algn="ctr">
                            <a:lnSpc>
                              <a:spcPct val="107000"/>
                            </a:lnSpc>
                            <a:spcAft>
                              <a:spcPts val="0"/>
                            </a:spcAft>
                          </a:pPr>
                          <a:r>
                            <a:rPr lang="pl-PL" sz="1600" dirty="0">
                              <a:solidFill>
                                <a:schemeClr val="tx1"/>
                              </a:solidFill>
                              <a:effectLst/>
                            </a:rPr>
                            <a:t>-1.19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1.32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mc:Fallback>
      </mc:AlternateContent>
      <p:sp>
        <p:nvSpPr>
          <p:cNvPr id="11" name="Rectangle 2"/>
          <p:cNvSpPr>
            <a:spLocks noChangeArrowheads="1"/>
          </p:cNvSpPr>
          <p:nvPr/>
        </p:nvSpPr>
        <p:spPr bwMode="auto">
          <a:xfrm>
            <a:off x="6779300" y="1234562"/>
            <a:ext cx="54127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4</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pl-PL" altLang="pl-PL" sz="1600" b="0" i="0" u="none" strike="noStrike" cap="none" normalizeH="0" baseline="0" dirty="0" err="1">
                <a:ln>
                  <a:noFill/>
                </a:ln>
                <a:solidFill>
                  <a:schemeClr val="tx1"/>
                </a:solidFill>
                <a:effectLst/>
                <a:latin typeface="Calibri" panose="020F0502020204030204" pitchFamily="34" charset="0"/>
                <a:ea typeface="MyriadPro-Light" charset="-128"/>
                <a:cs typeface="Calibri" panose="020F0502020204030204" pitchFamily="34" charset="0"/>
              </a:rPr>
              <a:t>Statistics</a:t>
            </a:r>
            <a:r>
              <a:rPr kumimoji="0" lang="pl-PL"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of </a:t>
            </a:r>
            <a:r>
              <a:rPr lang="en-GB" sz="1600" dirty="0">
                <a:sym typeface="Symbol" panose="05050102010706020507" pitchFamily="18" charset="2"/>
              </a:rPr>
              <a:t></a:t>
            </a:r>
            <a:r>
              <a:rPr lang="en-GB" sz="1600" baseline="-25000" dirty="0"/>
              <a:t>1</a:t>
            </a:r>
            <a:r>
              <a:rPr lang="en-GB" sz="1600" dirty="0"/>
              <a:t> and </a:t>
            </a:r>
            <a:r>
              <a:rPr lang="en-GB" sz="1600" dirty="0">
                <a:sym typeface="Symbol" panose="05050102010706020507" pitchFamily="18" charset="2"/>
              </a:rPr>
              <a:t></a:t>
            </a:r>
            <a:r>
              <a:rPr lang="en-GB" sz="1600" baseline="-25000" dirty="0"/>
              <a:t>2</a:t>
            </a:r>
            <a:r>
              <a:rPr lang="en-GB" sz="1600" dirty="0"/>
              <a:t> components of nonseasonal oscillations in GAO and HAM computed from CMIP6 models and MEAN model</a:t>
            </a:r>
          </a:p>
        </p:txBody>
      </p:sp>
      <p:sp>
        <p:nvSpPr>
          <p:cNvPr id="3" name="pole tekstowe 2">
            <a:extLst>
              <a:ext uri="{FF2B5EF4-FFF2-40B4-BE49-F238E27FC236}">
                <a16:creationId xmlns:a16="http://schemas.microsoft.com/office/drawing/2014/main" id="{B483A23C-C0EB-D74C-25C5-C944362C566C}"/>
              </a:ext>
            </a:extLst>
          </p:cNvPr>
          <p:cNvSpPr txBox="1"/>
          <p:nvPr/>
        </p:nvSpPr>
        <p:spPr>
          <a:xfrm>
            <a:off x="6816080" y="4653136"/>
            <a:ext cx="5112568" cy="1200329"/>
          </a:xfrm>
          <a:prstGeom prst="rect">
            <a:avLst/>
          </a:prstGeom>
          <a:noFill/>
        </p:spPr>
        <p:txBody>
          <a:bodyPr wrap="square" rtlCol="0">
            <a:spAutoFit/>
          </a:bodyPr>
          <a:lstStyle/>
          <a:p>
            <a:pPr marL="285750" indent="-288000" algn="just">
              <a:buFont typeface="Wingdings" panose="05000000000000000000" pitchFamily="2" charset="2"/>
              <a:buChar char="Ø"/>
            </a:pPr>
            <a:r>
              <a:rPr lang="en-US" dirty="0"/>
              <a:t>Mean from all CMIP6 models oscillates around 0.</a:t>
            </a:r>
          </a:p>
          <a:p>
            <a:pPr algn="just"/>
            <a:endParaRPr lang="en-US" dirty="0"/>
          </a:p>
          <a:p>
            <a:pPr marL="285750" indent="-288000" algn="just">
              <a:buFont typeface="Wingdings" panose="05000000000000000000" pitchFamily="2" charset="2"/>
              <a:buChar char="Ø"/>
            </a:pPr>
            <a:r>
              <a:rPr lang="en-US" dirty="0"/>
              <a:t>Using mean of CMIP6 models to compare with GAO is not recommended.</a:t>
            </a:r>
          </a:p>
        </p:txBody>
      </p:sp>
    </p:spTree>
    <p:extLst>
      <p:ext uri="{BB962C8B-B14F-4D97-AF65-F5344CB8AC3E}">
        <p14:creationId xmlns:p14="http://schemas.microsoft.com/office/powerpoint/2010/main" val="4226150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r>
              <a:rPr lang="en-US" sz="2000" dirty="0"/>
              <a:t>CMIP6-based HAM series were grouped taking into account the institutes that developed the models</a:t>
            </a:r>
            <a:r>
              <a:rPr lang="pl-PL" sz="2000" dirty="0"/>
              <a:t>.</a:t>
            </a:r>
            <a:endParaRPr lang="en-US" sz="2000" dirty="0"/>
          </a:p>
          <a:p>
            <a:r>
              <a:rPr lang="en-US" sz="2000" dirty="0"/>
              <a:t>Then the mean HAM was computed for each groups</a:t>
            </a:r>
            <a:r>
              <a:rPr lang="pl-PL" sz="2000" dirty="0"/>
              <a:t>.</a:t>
            </a:r>
            <a:endParaRPr lang="en-US" sz="2000" dirty="0"/>
          </a:p>
          <a:p>
            <a:endParaRPr lang="pl-PL" dirty="0"/>
          </a:p>
        </p:txBody>
      </p:sp>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12</a:t>
            </a:fld>
            <a:endParaRPr lang="en-GB" dirty="0"/>
          </a:p>
        </p:txBody>
      </p:sp>
      <mc:AlternateContent xmlns:mc="http://schemas.openxmlformats.org/markup-compatibility/2006" xmlns:a14="http://schemas.microsoft.com/office/drawing/2010/main">
        <mc:Choice Requires="a14">
          <p:graphicFrame>
            <p:nvGraphicFramePr>
              <p:cNvPr id="9" name="Tabela 8"/>
              <p:cNvGraphicFramePr>
                <a:graphicFrameLocks noGrp="1"/>
              </p:cNvGraphicFramePr>
              <p:nvPr>
                <p:extLst>
                  <p:ext uri="{D42A27DB-BD31-4B8C-83A1-F6EECF244321}">
                    <p14:modId xmlns:p14="http://schemas.microsoft.com/office/powerpoint/2010/main" val="3030265410"/>
                  </p:ext>
                </p:extLst>
              </p:nvPr>
            </p:nvGraphicFramePr>
            <p:xfrm>
              <a:off x="2476334" y="3140968"/>
              <a:ext cx="7200000" cy="2741676"/>
            </p:xfrm>
            <a:graphic>
              <a:graphicData uri="http://schemas.openxmlformats.org/drawingml/2006/table">
                <a:tbl>
                  <a:tblPr firstRow="1" firstCol="1" bandRow="1">
                    <a:tableStyleId>{5C22544A-7EE6-4342-B048-85BDC9FD1C3A}</a:tableStyleId>
                  </a:tblPr>
                  <a:tblGrid>
                    <a:gridCol w="180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tblGrid>
                  <a:tr h="193993">
                    <a:tc rowSpan="2">
                      <a:txBody>
                        <a:bodyPr/>
                        <a:lstStyle/>
                        <a:p>
                          <a:pPr algn="ctr">
                            <a:lnSpc>
                              <a:spcPct val="107000"/>
                            </a:lnSpc>
                            <a:spcAft>
                              <a:spcPts val="0"/>
                            </a:spcAft>
                          </a:pPr>
                          <a:r>
                            <a:rPr lang="en-US" sz="1600" dirty="0">
                              <a:solidFill>
                                <a:schemeClr val="tx1"/>
                              </a:solidFill>
                              <a:effectLst/>
                            </a:rPr>
                            <a:t>Model provider</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0"/>
                            </a:spcAft>
                          </a:pPr>
                          <a:r>
                            <a:rPr lang="en-US" sz="1600" dirty="0">
                              <a:solidFill>
                                <a:schemeClr val="tx1"/>
                              </a:solidFill>
                              <a:effectLst/>
                            </a:rPr>
                            <a:t>Model count</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07000"/>
                            </a:lnSpc>
                            <a:spcAft>
                              <a:spcPts val="0"/>
                            </a:spcAft>
                          </a:pPr>
                          <a:r>
                            <a:rPr lang="en-US" sz="1600" dirty="0">
                              <a:solidFill>
                                <a:schemeClr val="tx1"/>
                              </a:solidFill>
                              <a:effectLst/>
                            </a:rPr>
                            <a:t>Standard deviation in group</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216000">
                    <a:tc vMerge="1">
                      <a:txBody>
                        <a:bodyPr/>
                        <a:lstStyle/>
                        <a:p>
                          <a:endParaRPr lang="pl-PL"/>
                        </a:p>
                      </a:txBody>
                      <a:tcPr/>
                    </a:tc>
                    <a:tc vMerge="1">
                      <a:txBody>
                        <a:bodyPr/>
                        <a:lstStyle/>
                        <a:p>
                          <a:endParaRPr lang="pl-PL"/>
                        </a:p>
                      </a:txBody>
                      <a:tcPr/>
                    </a:tc>
                    <a:tc>
                      <a:txBody>
                        <a:bodyPr/>
                        <a:lstStyle/>
                        <a:p>
                          <a:pPr algn="ctr">
                            <a:lnSpc>
                              <a:spcPct val="107000"/>
                            </a:lnSpc>
                            <a:spcAft>
                              <a:spcPts val="0"/>
                            </a:spcAft>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𝟏</m:t>
                                  </m:r>
                                </m:sub>
                              </m:sSub>
                            </m:oMath>
                          </a14:m>
                          <a:r>
                            <a:rPr lang="en-US" sz="1600" dirty="0">
                              <a:solidFill>
                                <a:schemeClr val="tx1"/>
                              </a:solidFill>
                              <a:effectLst/>
                            </a:rPr>
                            <a:t> (mas)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𝟐</m:t>
                                  </m:r>
                                </m:sub>
                              </m:sSub>
                            </m:oMath>
                          </a14:m>
                          <a:r>
                            <a:rPr lang="en-US" sz="1600" dirty="0">
                              <a:solidFill>
                                <a:schemeClr val="tx1"/>
                              </a:solidFill>
                              <a:effectLst/>
                            </a:rPr>
                            <a:t> (mas)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6000">
                    <a:tc>
                      <a:txBody>
                        <a:bodyPr/>
                        <a:lstStyle/>
                        <a:p>
                          <a:pPr algn="ctr">
                            <a:lnSpc>
                              <a:spcPct val="107000"/>
                            </a:lnSpc>
                            <a:spcAft>
                              <a:spcPts val="0"/>
                            </a:spcAft>
                          </a:pPr>
                          <a:r>
                            <a:rPr lang="pl-PL" sz="1600" dirty="0">
                              <a:solidFill>
                                <a:schemeClr val="tx1"/>
                              </a:solidFill>
                              <a:effectLst/>
                            </a:rPr>
                            <a:t>ALL</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dirty="0">
                              <a:solidFill>
                                <a:schemeClr val="tx1"/>
                              </a:solidFill>
                              <a:effectLst/>
                            </a:rPr>
                            <a:t>99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6.24</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6.16</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6000">
                    <a:tc>
                      <a:txBody>
                        <a:bodyPr/>
                        <a:lstStyle/>
                        <a:p>
                          <a:pPr algn="ctr">
                            <a:lnSpc>
                              <a:spcPct val="107000"/>
                            </a:lnSpc>
                            <a:spcAft>
                              <a:spcPts val="0"/>
                            </a:spcAft>
                          </a:pPr>
                          <a:r>
                            <a:rPr lang="pl-PL" sz="1600">
                              <a:solidFill>
                                <a:schemeClr val="tx1"/>
                              </a:solidFill>
                              <a:effectLst/>
                            </a:rPr>
                            <a:t>ACCESS</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11.23</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11.58</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6000">
                    <a:tc>
                      <a:txBody>
                        <a:bodyPr/>
                        <a:lstStyle/>
                        <a:p>
                          <a:pPr algn="ctr">
                            <a:lnSpc>
                              <a:spcPct val="107000"/>
                            </a:lnSpc>
                            <a:spcAft>
                              <a:spcPts val="0"/>
                            </a:spcAft>
                          </a:pPr>
                          <a:r>
                            <a:rPr lang="pl-PL" sz="1600">
                              <a:solidFill>
                                <a:schemeClr val="tx1"/>
                              </a:solidFill>
                              <a:effectLst/>
                            </a:rPr>
                            <a:t>BCC</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3.28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3.40</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6000">
                    <a:tc>
                      <a:txBody>
                        <a:bodyPr/>
                        <a:lstStyle/>
                        <a:p>
                          <a:pPr algn="ctr">
                            <a:lnSpc>
                              <a:spcPct val="107000"/>
                            </a:lnSpc>
                            <a:spcAft>
                              <a:spcPts val="0"/>
                            </a:spcAft>
                          </a:pPr>
                          <a:r>
                            <a:rPr lang="pl-PL" sz="1600">
                              <a:solidFill>
                                <a:schemeClr val="tx1"/>
                              </a:solidFill>
                              <a:effectLst/>
                            </a:rPr>
                            <a:t>CanESM5</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6.96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6.42</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16000">
                    <a:tc>
                      <a:txBody>
                        <a:bodyPr/>
                        <a:lstStyle/>
                        <a:p>
                          <a:pPr algn="ctr">
                            <a:lnSpc>
                              <a:spcPct val="107000"/>
                            </a:lnSpc>
                            <a:spcAft>
                              <a:spcPts val="0"/>
                            </a:spcAft>
                          </a:pPr>
                          <a:r>
                            <a:rPr lang="pl-PL" sz="1600">
                              <a:solidFill>
                                <a:schemeClr val="tx1"/>
                              </a:solidFill>
                              <a:effectLst/>
                            </a:rPr>
                            <a:t>GFDL</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1</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6.04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11.48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16000">
                    <a:tc>
                      <a:txBody>
                        <a:bodyPr/>
                        <a:lstStyle/>
                        <a:p>
                          <a:pPr algn="ctr">
                            <a:lnSpc>
                              <a:spcPct val="107000"/>
                            </a:lnSpc>
                            <a:spcAft>
                              <a:spcPts val="0"/>
                            </a:spcAft>
                          </a:pPr>
                          <a:r>
                            <a:rPr lang="pl-PL" sz="1600">
                              <a:solidFill>
                                <a:schemeClr val="tx1"/>
                              </a:solidFill>
                              <a:effectLst/>
                            </a:rPr>
                            <a:t>GISS</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52</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5.06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4.44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16000">
                    <a:tc>
                      <a:txBody>
                        <a:bodyPr/>
                        <a:lstStyle/>
                        <a:p>
                          <a:pPr algn="ctr">
                            <a:lnSpc>
                              <a:spcPct val="107000"/>
                            </a:lnSpc>
                            <a:spcAft>
                              <a:spcPts val="0"/>
                            </a:spcAft>
                          </a:pPr>
                          <a:r>
                            <a:rPr lang="pl-PL" sz="1600">
                              <a:solidFill>
                                <a:schemeClr val="tx1"/>
                              </a:solidFill>
                              <a:effectLst/>
                            </a:rPr>
                            <a:t>MIROC</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12</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7.97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9.17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16000">
                    <a:tc>
                      <a:txBody>
                        <a:bodyPr/>
                        <a:lstStyle/>
                        <a:p>
                          <a:pPr algn="ctr">
                            <a:lnSpc>
                              <a:spcPct val="107000"/>
                            </a:lnSpc>
                            <a:spcAft>
                              <a:spcPts val="0"/>
                            </a:spcAft>
                          </a:pPr>
                          <a:r>
                            <a:rPr lang="pl-PL" sz="1600">
                              <a:solidFill>
                                <a:schemeClr val="tx1"/>
                              </a:solidFill>
                              <a:effectLst/>
                            </a:rPr>
                            <a:t>MPI</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12</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7.22</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6.27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16000">
                    <a:tc>
                      <a:txBody>
                        <a:bodyPr/>
                        <a:lstStyle/>
                        <a:p>
                          <a:pPr algn="ctr">
                            <a:lnSpc>
                              <a:spcPct val="107000"/>
                            </a:lnSpc>
                            <a:spcAft>
                              <a:spcPts val="0"/>
                            </a:spcAft>
                          </a:pPr>
                          <a:r>
                            <a:rPr lang="pl-PL" sz="1600">
                              <a:solidFill>
                                <a:schemeClr val="tx1"/>
                              </a:solidFill>
                              <a:effectLst/>
                            </a:rPr>
                            <a:t>MRI</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6</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5.35</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5.35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mc:Choice>
        <mc:Fallback xmlns="">
          <p:graphicFrame>
            <p:nvGraphicFramePr>
              <p:cNvPr id="9" name="Tabela 8"/>
              <p:cNvGraphicFramePr>
                <a:graphicFrameLocks noGrp="1"/>
              </p:cNvGraphicFramePr>
              <p:nvPr>
                <p:extLst>
                  <p:ext uri="{D42A27DB-BD31-4B8C-83A1-F6EECF244321}">
                    <p14:modId xmlns:p14="http://schemas.microsoft.com/office/powerpoint/2010/main" val="3030265410"/>
                  </p:ext>
                </p:extLst>
              </p:nvPr>
            </p:nvGraphicFramePr>
            <p:xfrm>
              <a:off x="2476334" y="3140968"/>
              <a:ext cx="7200000" cy="2870142"/>
            </p:xfrm>
            <a:graphic>
              <a:graphicData uri="http://schemas.openxmlformats.org/drawingml/2006/table">
                <a:tbl>
                  <a:tblPr firstRow="1" firstCol="1" bandRow="1">
                    <a:tableStyleId>{5C22544A-7EE6-4342-B048-85BDC9FD1C3A}</a:tableStyleId>
                  </a:tblPr>
                  <a:tblGrid>
                    <a:gridCol w="180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tblGrid>
                  <a:tr h="260922">
                    <a:tc rowSpan="2">
                      <a:txBody>
                        <a:bodyPr/>
                        <a:lstStyle/>
                        <a:p>
                          <a:pPr algn="ctr">
                            <a:lnSpc>
                              <a:spcPct val="107000"/>
                            </a:lnSpc>
                            <a:spcAft>
                              <a:spcPts val="0"/>
                            </a:spcAft>
                          </a:pPr>
                          <a:r>
                            <a:rPr lang="en-US" sz="1600" dirty="0">
                              <a:solidFill>
                                <a:schemeClr val="tx1"/>
                              </a:solidFill>
                              <a:effectLst/>
                            </a:rPr>
                            <a:t>Model provider</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0"/>
                            </a:spcAft>
                          </a:pPr>
                          <a:r>
                            <a:rPr lang="en-US" sz="1600" dirty="0">
                              <a:solidFill>
                                <a:schemeClr val="tx1"/>
                              </a:solidFill>
                              <a:effectLst/>
                            </a:rPr>
                            <a:t>Model count</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07000"/>
                            </a:lnSpc>
                            <a:spcAft>
                              <a:spcPts val="0"/>
                            </a:spcAft>
                          </a:pPr>
                          <a:r>
                            <a:rPr lang="en-US" sz="1600" dirty="0">
                              <a:solidFill>
                                <a:schemeClr val="tx1"/>
                              </a:solidFill>
                              <a:effectLst/>
                            </a:rPr>
                            <a:t>Standard deviation in group</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260922">
                    <a:tc vMerge="1">
                      <a:txBody>
                        <a:bodyPr/>
                        <a:lstStyle/>
                        <a:p>
                          <a:endParaRPr lang="pl-PL"/>
                        </a:p>
                      </a:txBody>
                      <a:tcPr/>
                    </a:tc>
                    <a:tc vMerge="1">
                      <a:txBody>
                        <a:bodyPr/>
                        <a:lstStyle/>
                        <a:p>
                          <a:endParaRPr lang="pl-PL"/>
                        </a:p>
                      </a:txBody>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000" t="-120930" r="-100338" b="-939535"/>
                          </a:stretch>
                        </a:blip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1017" t="-120930" r="-678" b="-939535"/>
                          </a:stretch>
                        </a:blipFill>
                      </a:tcPr>
                    </a:tc>
                    <a:extLst>
                      <a:ext uri="{0D108BD9-81ED-4DB2-BD59-A6C34878D82A}">
                        <a16:rowId xmlns:a16="http://schemas.microsoft.com/office/drawing/2014/main" val="10001"/>
                      </a:ext>
                    </a:extLst>
                  </a:tr>
                  <a:tr h="260922">
                    <a:tc>
                      <a:txBody>
                        <a:bodyPr/>
                        <a:lstStyle/>
                        <a:p>
                          <a:pPr algn="ctr">
                            <a:lnSpc>
                              <a:spcPct val="107000"/>
                            </a:lnSpc>
                            <a:spcAft>
                              <a:spcPts val="0"/>
                            </a:spcAft>
                          </a:pPr>
                          <a:r>
                            <a:rPr lang="pl-PL" sz="1600" dirty="0">
                              <a:solidFill>
                                <a:schemeClr val="tx1"/>
                              </a:solidFill>
                              <a:effectLst/>
                            </a:rPr>
                            <a:t>ALL</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dirty="0">
                              <a:solidFill>
                                <a:schemeClr val="tx1"/>
                              </a:solidFill>
                              <a:effectLst/>
                            </a:rPr>
                            <a:t>99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6.24</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6.16</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0922">
                    <a:tc>
                      <a:txBody>
                        <a:bodyPr/>
                        <a:lstStyle/>
                        <a:p>
                          <a:pPr algn="ctr">
                            <a:lnSpc>
                              <a:spcPct val="107000"/>
                            </a:lnSpc>
                            <a:spcAft>
                              <a:spcPts val="0"/>
                            </a:spcAft>
                          </a:pPr>
                          <a:r>
                            <a:rPr lang="pl-PL" sz="1600">
                              <a:solidFill>
                                <a:schemeClr val="tx1"/>
                              </a:solidFill>
                              <a:effectLst/>
                            </a:rPr>
                            <a:t>ACCESS</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11.23</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11.58</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60922">
                    <a:tc>
                      <a:txBody>
                        <a:bodyPr/>
                        <a:lstStyle/>
                        <a:p>
                          <a:pPr algn="ctr">
                            <a:lnSpc>
                              <a:spcPct val="107000"/>
                            </a:lnSpc>
                            <a:spcAft>
                              <a:spcPts val="0"/>
                            </a:spcAft>
                          </a:pPr>
                          <a:r>
                            <a:rPr lang="pl-PL" sz="1600">
                              <a:solidFill>
                                <a:schemeClr val="tx1"/>
                              </a:solidFill>
                              <a:effectLst/>
                            </a:rPr>
                            <a:t>BCC</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3.28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3.40</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60922">
                    <a:tc>
                      <a:txBody>
                        <a:bodyPr/>
                        <a:lstStyle/>
                        <a:p>
                          <a:pPr algn="ctr">
                            <a:lnSpc>
                              <a:spcPct val="107000"/>
                            </a:lnSpc>
                            <a:spcAft>
                              <a:spcPts val="0"/>
                            </a:spcAft>
                          </a:pPr>
                          <a:r>
                            <a:rPr lang="pl-PL" sz="1600">
                              <a:solidFill>
                                <a:schemeClr val="tx1"/>
                              </a:solidFill>
                              <a:effectLst/>
                            </a:rPr>
                            <a:t>CanESM5</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6.96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6.42</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60922">
                    <a:tc>
                      <a:txBody>
                        <a:bodyPr/>
                        <a:lstStyle/>
                        <a:p>
                          <a:pPr algn="ctr">
                            <a:lnSpc>
                              <a:spcPct val="107000"/>
                            </a:lnSpc>
                            <a:spcAft>
                              <a:spcPts val="0"/>
                            </a:spcAft>
                          </a:pPr>
                          <a:r>
                            <a:rPr lang="pl-PL" sz="1600">
                              <a:solidFill>
                                <a:schemeClr val="tx1"/>
                              </a:solidFill>
                              <a:effectLst/>
                            </a:rPr>
                            <a:t>GFDL</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1</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6.04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11.48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60922">
                    <a:tc>
                      <a:txBody>
                        <a:bodyPr/>
                        <a:lstStyle/>
                        <a:p>
                          <a:pPr algn="ctr">
                            <a:lnSpc>
                              <a:spcPct val="107000"/>
                            </a:lnSpc>
                            <a:spcAft>
                              <a:spcPts val="0"/>
                            </a:spcAft>
                          </a:pPr>
                          <a:r>
                            <a:rPr lang="pl-PL" sz="1600">
                              <a:solidFill>
                                <a:schemeClr val="tx1"/>
                              </a:solidFill>
                              <a:effectLst/>
                            </a:rPr>
                            <a:t>GISS</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52</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5.06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4.44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60922">
                    <a:tc>
                      <a:txBody>
                        <a:bodyPr/>
                        <a:lstStyle/>
                        <a:p>
                          <a:pPr algn="ctr">
                            <a:lnSpc>
                              <a:spcPct val="107000"/>
                            </a:lnSpc>
                            <a:spcAft>
                              <a:spcPts val="0"/>
                            </a:spcAft>
                          </a:pPr>
                          <a:r>
                            <a:rPr lang="pl-PL" sz="1600">
                              <a:solidFill>
                                <a:schemeClr val="tx1"/>
                              </a:solidFill>
                              <a:effectLst/>
                            </a:rPr>
                            <a:t>MIROC</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12</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7.97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9.17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0922">
                    <a:tc>
                      <a:txBody>
                        <a:bodyPr/>
                        <a:lstStyle/>
                        <a:p>
                          <a:pPr algn="ctr">
                            <a:lnSpc>
                              <a:spcPct val="107000"/>
                            </a:lnSpc>
                            <a:spcAft>
                              <a:spcPts val="0"/>
                            </a:spcAft>
                          </a:pPr>
                          <a:r>
                            <a:rPr lang="pl-PL" sz="1600">
                              <a:solidFill>
                                <a:schemeClr val="tx1"/>
                              </a:solidFill>
                              <a:effectLst/>
                            </a:rPr>
                            <a:t>MPI</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12</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7.22</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6.27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60922">
                    <a:tc>
                      <a:txBody>
                        <a:bodyPr/>
                        <a:lstStyle/>
                        <a:p>
                          <a:pPr algn="ctr">
                            <a:lnSpc>
                              <a:spcPct val="107000"/>
                            </a:lnSpc>
                            <a:spcAft>
                              <a:spcPts val="0"/>
                            </a:spcAft>
                          </a:pPr>
                          <a:r>
                            <a:rPr lang="pl-PL" sz="1600">
                              <a:solidFill>
                                <a:schemeClr val="tx1"/>
                              </a:solidFill>
                              <a:effectLst/>
                            </a:rPr>
                            <a:t>MRI</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6</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a:solidFill>
                                <a:schemeClr val="tx1"/>
                              </a:solidFill>
                              <a:effectLst/>
                            </a:rPr>
                            <a:t>5.35</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5.35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mc:Fallback>
      </mc:AlternateContent>
      <p:sp>
        <p:nvSpPr>
          <p:cNvPr id="10" name="Rectangle 2"/>
          <p:cNvSpPr>
            <a:spLocks noChangeArrowheads="1"/>
          </p:cNvSpPr>
          <p:nvPr/>
        </p:nvSpPr>
        <p:spPr bwMode="auto">
          <a:xfrm>
            <a:off x="2476334" y="2532197"/>
            <a:ext cx="720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5</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Models taken for analysis. </a:t>
            </a:r>
            <a:r>
              <a:rPr lang="en-US" altLang="pl-PL" sz="1600" i="1" dirty="0">
                <a:latin typeface="Calibri" panose="020F0502020204030204" pitchFamily="34" charset="0"/>
                <a:ea typeface="MyriadPro-Light" charset="-128"/>
                <a:cs typeface="Calibri" panose="020F0502020204030204" pitchFamily="34" charset="0"/>
              </a:rPr>
              <a:t>A</a:t>
            </a:r>
            <a:r>
              <a:rPr lang="pl-PL" altLang="pl-PL" sz="1600" i="1" dirty="0">
                <a:latin typeface="Calibri" panose="020F0502020204030204" pitchFamily="34" charset="0"/>
                <a:ea typeface="MyriadPro-Light" charset="-128"/>
                <a:cs typeface="Calibri" panose="020F0502020204030204" pitchFamily="34" charset="0"/>
              </a:rPr>
              <a:t>LL</a:t>
            </a:r>
            <a:r>
              <a:rPr lang="en-US" altLang="pl-PL" sz="1600" dirty="0">
                <a:latin typeface="Calibri" panose="020F0502020204030204" pitchFamily="34" charset="0"/>
                <a:ea typeface="MyriadPro-Light" charset="-128"/>
                <a:cs typeface="Calibri" panose="020F0502020204030204" pitchFamily="34" charset="0"/>
              </a:rPr>
              <a:t> means mean from all models and is the same as </a:t>
            </a:r>
            <a:r>
              <a:rPr lang="en-US" altLang="pl-PL" sz="1600" i="1" dirty="0">
                <a:latin typeface="Calibri" panose="020F0502020204030204" pitchFamily="34" charset="0"/>
                <a:ea typeface="MyriadPro-Light" charset="-128"/>
                <a:cs typeface="Calibri" panose="020F0502020204030204" pitchFamily="34" charset="0"/>
              </a:rPr>
              <a:t>MEAN </a:t>
            </a:r>
            <a:r>
              <a:rPr lang="en-US" altLang="pl-PL" sz="1600" dirty="0">
                <a:latin typeface="Calibri" panose="020F0502020204030204" pitchFamily="34" charset="0"/>
                <a:ea typeface="MyriadPro-Light" charset="-128"/>
                <a:cs typeface="Calibri" panose="020F0502020204030204" pitchFamily="34" charset="0"/>
              </a:rPr>
              <a:t>from previous figures and tables </a:t>
            </a:r>
            <a:endParaRPr kumimoji="0" lang="en-US" altLang="pl-PL" sz="1600" b="0" u="none" strike="noStrike" cap="none" normalizeH="0" baseline="0" dirty="0">
              <a:ln>
                <a:noFill/>
              </a:ln>
              <a:solidFill>
                <a:schemeClr val="tx1"/>
              </a:solidFill>
              <a:effectLst/>
              <a:latin typeface="Arial" panose="020B0604020202020204" pitchFamily="34" charset="0"/>
            </a:endParaRPr>
          </a:p>
        </p:txBody>
      </p:sp>
      <p:sp>
        <p:nvSpPr>
          <p:cNvPr id="12" name="Tytuł 1"/>
          <p:cNvSpPr txBox="1">
            <a:spLocks/>
          </p:cNvSpPr>
          <p:nvPr/>
        </p:nvSpPr>
        <p:spPr>
          <a:xfrm>
            <a:off x="344130" y="135957"/>
            <a:ext cx="11503740" cy="63039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b="1" kern="1200">
                <a:solidFill>
                  <a:srgbClr val="002060"/>
                </a:solidFill>
                <a:latin typeface="+mn-lt"/>
                <a:ea typeface="+mj-ea"/>
                <a:cs typeface="+mj-cs"/>
              </a:defRPr>
            </a:lvl1pPr>
          </a:lstStyle>
          <a:p>
            <a:r>
              <a:rPr lang="en-US" dirty="0"/>
              <a:t>Grouped models analysis</a:t>
            </a:r>
          </a:p>
        </p:txBody>
      </p:sp>
    </p:spTree>
    <p:extLst>
      <p:ext uri="{BB962C8B-B14F-4D97-AF65-F5344CB8AC3E}">
        <p14:creationId xmlns:p14="http://schemas.microsoft.com/office/powerpoint/2010/main" val="2968768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13</a:t>
            </a:fld>
            <a:endParaRPr lang="en-GB" dirty="0"/>
          </a:p>
        </p:txBody>
      </p:sp>
      <p:sp>
        <p:nvSpPr>
          <p:cNvPr id="7" name="Symbol zastępczy zawartości 6"/>
          <p:cNvSpPr>
            <a:spLocks noGrp="1"/>
          </p:cNvSpPr>
          <p:nvPr>
            <p:ph idx="1"/>
          </p:nvPr>
        </p:nvSpPr>
        <p:spPr>
          <a:xfrm>
            <a:off x="324465" y="993058"/>
            <a:ext cx="11503739" cy="4462760"/>
          </a:xfrm>
          <a:prstGeom prst="rect">
            <a:avLst/>
          </a:prstGeom>
        </p:spPr>
        <p:txBody>
          <a:bodyPr wrap="square">
            <a:spAutoFit/>
          </a:bodyPr>
          <a:lstStyle/>
          <a:p>
            <a:pPr marL="0" indent="0" algn="just">
              <a:buNone/>
            </a:pPr>
            <a:r>
              <a:rPr lang="en-GB" sz="2000" dirty="0">
                <a:latin typeface="Calibri" panose="020F0502020204030204" pitchFamily="34" charset="0"/>
                <a:cs typeface="Calibri" panose="020F0502020204030204" pitchFamily="34" charset="0"/>
              </a:rPr>
              <a:t>To select the most appropriate group of models for HAM determination in particular spectral band, we looked for a CMIP6 model </a:t>
            </a:r>
            <a:r>
              <a:rPr lang="en-GB" sz="2000" dirty="0">
                <a:latin typeface="Calibri" panose="020F0502020204030204" pitchFamily="34" charset="0"/>
              </a:rPr>
              <a:t>that meet the certain criteria.</a:t>
            </a:r>
          </a:p>
          <a:p>
            <a:pPr marL="0" indent="0" algn="just">
              <a:spcAft>
                <a:spcPts val="600"/>
              </a:spcAft>
              <a:buNone/>
            </a:pPr>
            <a:endParaRPr lang="en-GB" sz="2000" dirty="0">
              <a:latin typeface="Calibri" panose="020F0502020204030204" pitchFamily="34" charset="0"/>
              <a:cs typeface="Calibri" panose="020F0502020204030204" pitchFamily="34" charset="0"/>
            </a:endParaRPr>
          </a:p>
          <a:p>
            <a:pPr marL="0" indent="0" algn="just">
              <a:spcAft>
                <a:spcPts val="600"/>
              </a:spcAft>
              <a:buNone/>
            </a:pPr>
            <a:r>
              <a:rPr lang="en-GB" sz="2000" b="1" dirty="0">
                <a:solidFill>
                  <a:srgbClr val="002060"/>
                </a:solidFill>
                <a:latin typeface="Calibri" panose="020F0502020204030204" pitchFamily="34" charset="0"/>
                <a:cs typeface="Calibri" panose="020F0502020204030204" pitchFamily="34" charset="0"/>
              </a:rPr>
              <a:t>For annual oscillation</a:t>
            </a:r>
          </a:p>
          <a:p>
            <a:pPr marL="342900" indent="-342900" algn="just">
              <a:spcAft>
                <a:spcPts val="600"/>
              </a:spcAft>
              <a:buFont typeface="Arial" panose="020B0604020202020204" pitchFamily="34" charset="0"/>
              <a:buChar char="•"/>
            </a:pPr>
            <a:r>
              <a:rPr lang="en-GB" sz="2000" dirty="0">
                <a:latin typeface="Calibri" panose="020F0502020204030204" pitchFamily="34" charset="0"/>
                <a:cs typeface="Calibri" panose="020F0502020204030204" pitchFamily="34" charset="0"/>
              </a:rPr>
              <a:t>with the smallest difference between GAO and CMIP6-based HAM in either the phase or the amplitude of annual oscillation</a:t>
            </a:r>
          </a:p>
          <a:p>
            <a:pPr marL="0" indent="0" algn="just">
              <a:spcAft>
                <a:spcPts val="600"/>
              </a:spcAft>
              <a:buNone/>
            </a:pPr>
            <a:endParaRPr lang="en-GB" sz="2000" dirty="0">
              <a:solidFill>
                <a:srgbClr val="1E1B5F"/>
              </a:solidFill>
              <a:latin typeface="Calibri" panose="020F0502020204030204" pitchFamily="34" charset="0"/>
              <a:cs typeface="Calibri" panose="020F0502020204030204" pitchFamily="34" charset="0"/>
            </a:endParaRPr>
          </a:p>
          <a:p>
            <a:pPr marL="0" indent="0" algn="just">
              <a:spcAft>
                <a:spcPts val="600"/>
              </a:spcAft>
              <a:buNone/>
            </a:pPr>
            <a:r>
              <a:rPr lang="en-GB" sz="2000" b="1" dirty="0">
                <a:solidFill>
                  <a:srgbClr val="1E1B5F"/>
                </a:solidFill>
                <a:latin typeface="Calibri" panose="020F0502020204030204" pitchFamily="34" charset="0"/>
                <a:cs typeface="Calibri" panose="020F0502020204030204" pitchFamily="34" charset="0"/>
              </a:rPr>
              <a:t>For nonseasonal</a:t>
            </a:r>
          </a:p>
          <a:p>
            <a:pPr marL="342900" indent="-342900" algn="just">
              <a:spcAft>
                <a:spcPts val="600"/>
              </a:spcAft>
              <a:buFont typeface="Arial" panose="020B0604020202020204" pitchFamily="34" charset="0"/>
              <a:buChar char="•"/>
            </a:pPr>
            <a:r>
              <a:rPr lang="en-GB" sz="2000" dirty="0">
                <a:latin typeface="Calibri" panose="020F0502020204030204" pitchFamily="34" charset="0"/>
                <a:cs typeface="Calibri" panose="020F0502020204030204" pitchFamily="34" charset="0"/>
              </a:rPr>
              <a:t>with the smallest difference in variance </a:t>
            </a:r>
          </a:p>
          <a:p>
            <a:pPr marL="342900" indent="-342900" algn="just">
              <a:spcAft>
                <a:spcPts val="600"/>
              </a:spcAft>
              <a:buFont typeface="Arial" panose="020B0604020202020204" pitchFamily="34" charset="0"/>
              <a:buChar char="•"/>
            </a:pPr>
            <a:r>
              <a:rPr lang="en-GB" sz="2000" dirty="0">
                <a:latin typeface="Calibri" panose="020F0502020204030204" pitchFamily="34" charset="0"/>
                <a:cs typeface="Calibri" panose="020F0502020204030204" pitchFamily="34" charset="0"/>
              </a:rPr>
              <a:t>the highest correlation for the nonseasonal series</a:t>
            </a:r>
          </a:p>
          <a:p>
            <a:pPr marL="342900" indent="-342900" algn="just">
              <a:spcAft>
                <a:spcPts val="600"/>
              </a:spcAft>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0" indent="0" algn="just">
              <a:spcAft>
                <a:spcPts val="600"/>
              </a:spcAft>
              <a:buNone/>
            </a:pPr>
            <a:r>
              <a:rPr lang="en-GB" sz="2000" b="1" dirty="0">
                <a:solidFill>
                  <a:srgbClr val="1E1B5F"/>
                </a:solidFill>
                <a:latin typeface="Calibri" panose="020F0502020204030204" pitchFamily="34" charset="0"/>
                <a:cs typeface="Calibri" panose="020F0502020204030204" pitchFamily="34" charset="0"/>
              </a:rPr>
              <a:t>For trend</a:t>
            </a:r>
          </a:p>
          <a:p>
            <a:pPr marL="342900" indent="-342900" algn="just">
              <a:spcAft>
                <a:spcPts val="600"/>
              </a:spcAft>
              <a:buFont typeface="Arial" panose="020B0604020202020204" pitchFamily="34" charset="0"/>
              <a:buChar char="•"/>
            </a:pPr>
            <a:r>
              <a:rPr lang="en-GB" sz="2000" dirty="0">
                <a:latin typeface="Calibri" panose="020F0502020204030204" pitchFamily="34" charset="0"/>
                <a:cs typeface="Calibri" panose="020F0502020204030204" pitchFamily="34" charset="0"/>
              </a:rPr>
              <a:t>with the smallest difference in trends</a:t>
            </a:r>
          </a:p>
        </p:txBody>
      </p:sp>
      <p:sp>
        <p:nvSpPr>
          <p:cNvPr id="8" name="Tytuł 1"/>
          <p:cNvSpPr txBox="1">
            <a:spLocks/>
          </p:cNvSpPr>
          <p:nvPr/>
        </p:nvSpPr>
        <p:spPr>
          <a:xfrm>
            <a:off x="344130" y="135957"/>
            <a:ext cx="11503740" cy="63039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b="1" kern="1200">
                <a:solidFill>
                  <a:srgbClr val="002060"/>
                </a:solidFill>
                <a:latin typeface="+mn-lt"/>
                <a:ea typeface="+mj-ea"/>
                <a:cs typeface="+mj-cs"/>
              </a:defRPr>
            </a:lvl1pPr>
          </a:lstStyle>
          <a:p>
            <a:r>
              <a:rPr lang="en-US" dirty="0"/>
              <a:t>Grouped models analysis</a:t>
            </a:r>
          </a:p>
        </p:txBody>
      </p:sp>
    </p:spTree>
    <p:extLst>
      <p:ext uri="{BB962C8B-B14F-4D97-AF65-F5344CB8AC3E}">
        <p14:creationId xmlns:p14="http://schemas.microsoft.com/office/powerpoint/2010/main" val="951162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14</a:t>
            </a:fld>
            <a:endParaRPr lang="en-GB" dirty="0"/>
          </a:p>
        </p:txBody>
      </p:sp>
      <p:sp>
        <p:nvSpPr>
          <p:cNvPr id="10" name="pole tekstowe 9">
            <a:extLst>
              <a:ext uri="{FF2B5EF4-FFF2-40B4-BE49-F238E27FC236}">
                <a16:creationId xmlns:a16="http://schemas.microsoft.com/office/drawing/2014/main" id="{27315E62-C11F-401B-8F6D-6549F89D469F}"/>
              </a:ext>
            </a:extLst>
          </p:cNvPr>
          <p:cNvSpPr txBox="1"/>
          <p:nvPr/>
        </p:nvSpPr>
        <p:spPr>
          <a:xfrm>
            <a:off x="7176120" y="1124744"/>
            <a:ext cx="4608512" cy="830997"/>
          </a:xfrm>
          <a:prstGeom prst="rect">
            <a:avLst/>
          </a:prstGeom>
          <a:noFill/>
        </p:spPr>
        <p:txBody>
          <a:bodyPr wrap="square" rtlCol="0">
            <a:spAutoFit/>
          </a:bodyPr>
          <a:lstStyle/>
          <a:p>
            <a:pPr algn="ctr"/>
            <a:r>
              <a:rPr lang="pl-PL" sz="1600" b="1" dirty="0">
                <a:solidFill>
                  <a:srgbClr val="002060"/>
                </a:solidFill>
                <a:latin typeface="Calibri" panose="020F0502020204030204" pitchFamily="34" charset="0"/>
                <a:cs typeface="Calibri" panose="020F0502020204030204" pitchFamily="34" charset="0"/>
              </a:rPr>
              <a:t>Fig. 5. </a:t>
            </a:r>
            <a:r>
              <a:rPr lang="en-GB" sz="1600" dirty="0">
                <a:solidFill>
                  <a:srgbClr val="002060"/>
                </a:solidFill>
                <a:latin typeface="Calibri" panose="020F0502020204030204" pitchFamily="34" charset="0"/>
                <a:cs typeface="Calibri" panose="020F0502020204030204" pitchFamily="34" charset="0"/>
              </a:rPr>
              <a:t>Trends in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1</a:t>
            </a:r>
            <a:r>
              <a:rPr lang="en-GB" sz="1600" dirty="0">
                <a:solidFill>
                  <a:srgbClr val="002060"/>
                </a:solidFill>
                <a:latin typeface="Calibri" panose="020F0502020204030204" pitchFamily="34" charset="0"/>
                <a:cs typeface="Calibri" panose="020F0502020204030204" pitchFamily="34" charset="0"/>
              </a:rPr>
              <a:t> and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2</a:t>
            </a:r>
            <a:r>
              <a:rPr lang="en-GB" sz="1600" dirty="0">
                <a:solidFill>
                  <a:srgbClr val="002060"/>
                </a:solidFill>
                <a:latin typeface="Calibri" panose="020F0502020204030204" pitchFamily="34" charset="0"/>
                <a:cs typeface="Calibri" panose="020F0502020204030204" pitchFamily="34" charset="0"/>
              </a:rPr>
              <a:t> components of GAO and HAM computed from GRACE, LSDM</a:t>
            </a:r>
            <a:r>
              <a:rPr lang="pl-PL" sz="1600" dirty="0">
                <a:solidFill>
                  <a:srgbClr val="002060"/>
                </a:solidFill>
                <a:latin typeface="Calibri" panose="020F0502020204030204" pitchFamily="34" charset="0"/>
                <a:cs typeface="Calibri" panose="020F0502020204030204" pitchFamily="34" charset="0"/>
              </a:rPr>
              <a:t> and </a:t>
            </a:r>
            <a:r>
              <a:rPr lang="pl-PL" sz="1600" dirty="0" err="1">
                <a:solidFill>
                  <a:srgbClr val="002060"/>
                </a:solidFill>
                <a:latin typeface="Calibri" panose="020F0502020204030204" pitchFamily="34" charset="0"/>
                <a:cs typeface="Calibri" panose="020F0502020204030204" pitchFamily="34" charset="0"/>
              </a:rPr>
              <a:t>mean</a:t>
            </a:r>
            <a:r>
              <a:rPr lang="pl-PL" sz="1600" dirty="0">
                <a:solidFill>
                  <a:srgbClr val="002060"/>
                </a:solidFill>
                <a:latin typeface="Calibri" panose="020F0502020204030204" pitchFamily="34" charset="0"/>
                <a:cs typeface="Calibri" panose="020F0502020204030204" pitchFamily="34" charset="0"/>
              </a:rPr>
              <a:t> </a:t>
            </a:r>
            <a:r>
              <a:rPr lang="pl-PL" sz="1600" dirty="0" err="1">
                <a:solidFill>
                  <a:srgbClr val="002060"/>
                </a:solidFill>
                <a:latin typeface="Calibri" panose="020F0502020204030204" pitchFamily="34" charset="0"/>
                <a:cs typeface="Calibri" panose="020F0502020204030204" pitchFamily="34" charset="0"/>
              </a:rPr>
              <a:t>series</a:t>
            </a:r>
            <a:r>
              <a:rPr lang="pl-PL" sz="1600" dirty="0">
                <a:solidFill>
                  <a:srgbClr val="002060"/>
                </a:solidFill>
                <a:latin typeface="Calibri" panose="020F0502020204030204" pitchFamily="34" charset="0"/>
                <a:cs typeface="Calibri" panose="020F0502020204030204" pitchFamily="34" charset="0"/>
              </a:rPr>
              <a:t> of the </a:t>
            </a:r>
            <a:r>
              <a:rPr lang="pl-PL" sz="1600" dirty="0" err="1">
                <a:solidFill>
                  <a:srgbClr val="002060"/>
                </a:solidFill>
                <a:latin typeface="Calibri" panose="020F0502020204030204" pitchFamily="34" charset="0"/>
                <a:cs typeface="Calibri" panose="020F0502020204030204" pitchFamily="34" charset="0"/>
              </a:rPr>
              <a:t>grouped</a:t>
            </a:r>
            <a:r>
              <a:rPr lang="en-GB" sz="1600" dirty="0">
                <a:solidFill>
                  <a:srgbClr val="002060"/>
                </a:solidFill>
                <a:latin typeface="Calibri" panose="020F0502020204030204" pitchFamily="34" charset="0"/>
                <a:cs typeface="Calibri" panose="020F0502020204030204" pitchFamily="34" charset="0"/>
              </a:rPr>
              <a:t> CMIP6 models</a:t>
            </a:r>
          </a:p>
        </p:txBody>
      </p:sp>
      <p:sp>
        <p:nvSpPr>
          <p:cNvPr id="11" name="Tytuł 1"/>
          <p:cNvSpPr>
            <a:spLocks noGrp="1"/>
          </p:cNvSpPr>
          <p:nvPr>
            <p:ph type="title"/>
          </p:nvPr>
        </p:nvSpPr>
        <p:spPr>
          <a:xfrm>
            <a:off x="324465" y="136525"/>
            <a:ext cx="11503740" cy="630391"/>
          </a:xfrm>
        </p:spPr>
        <p:txBody>
          <a:bodyPr/>
          <a:lstStyle/>
          <a:p>
            <a:r>
              <a:rPr lang="en-US" dirty="0"/>
              <a:t>Grouped models </a:t>
            </a:r>
            <a:r>
              <a:rPr lang="pl-PL" dirty="0"/>
              <a:t>– Trend</a:t>
            </a:r>
            <a:endParaRPr lang="en-US" dirty="0"/>
          </a:p>
        </p:txBody>
      </p:sp>
      <p:sp>
        <p:nvSpPr>
          <p:cNvPr id="12" name="pole tekstowe 11"/>
          <p:cNvSpPr txBox="1"/>
          <p:nvPr/>
        </p:nvSpPr>
        <p:spPr>
          <a:xfrm>
            <a:off x="7272000" y="2700000"/>
            <a:ext cx="4444898" cy="1200329"/>
          </a:xfrm>
          <a:prstGeom prst="rect">
            <a:avLst/>
          </a:prstGeom>
          <a:noFill/>
        </p:spPr>
        <p:txBody>
          <a:bodyPr wrap="square" rtlCol="0">
            <a:spAutoFit/>
          </a:bodyPr>
          <a:lstStyle/>
          <a:p>
            <a:pPr marL="285750" indent="-288000" algn="just">
              <a:buFont typeface="Wingdings" panose="05000000000000000000" pitchFamily="2" charset="2"/>
              <a:buChar char="Ø"/>
            </a:pPr>
            <a:r>
              <a:rPr lang="en-US" dirty="0">
                <a:latin typeface="Calibri" panose="020F0502020204030204" pitchFamily="34" charset="0"/>
                <a:cs typeface="Calibri" panose="020F0502020204030204" pitchFamily="34" charset="0"/>
              </a:rPr>
              <a:t>To select the most appropriate models for HAM determination we</a:t>
            </a:r>
            <a:r>
              <a:rPr lang="en-US" b="1" dirty="0">
                <a:solidFill>
                  <a:srgbClr val="00206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looked for a CMIP6 model </a:t>
            </a:r>
            <a:r>
              <a:rPr lang="en-US" dirty="0">
                <a:latin typeface="Calibri" panose="020F0502020204030204" pitchFamily="34" charset="0"/>
              </a:rPr>
              <a:t>that </a:t>
            </a:r>
            <a:r>
              <a:rPr lang="en-US" dirty="0">
                <a:latin typeface="Calibri" panose="020F0502020204030204" pitchFamily="34" charset="0"/>
                <a:cs typeface="Calibri" panose="020F0502020204030204" pitchFamily="34" charset="0"/>
              </a:rPr>
              <a:t>provides the smallest trend difference with respect to the GAO</a:t>
            </a:r>
            <a:endParaRPr lang="en-US" dirty="0"/>
          </a:p>
        </p:txBody>
      </p:sp>
      <p:pic>
        <p:nvPicPr>
          <p:cNvPr id="3" name="Obraz 2"/>
          <p:cNvPicPr>
            <a:picLocks noChangeAspect="1"/>
          </p:cNvPicPr>
          <p:nvPr/>
        </p:nvPicPr>
        <p:blipFill>
          <a:blip r:embed="rId2"/>
          <a:stretch>
            <a:fillRect/>
          </a:stretch>
        </p:blipFill>
        <p:spPr>
          <a:xfrm>
            <a:off x="72000" y="648000"/>
            <a:ext cx="6667852" cy="5184000"/>
          </a:xfrm>
          <a:prstGeom prst="rect">
            <a:avLst/>
          </a:prstGeom>
        </p:spPr>
      </p:pic>
    </p:spTree>
    <p:extLst>
      <p:ext uri="{BB962C8B-B14F-4D97-AF65-F5344CB8AC3E}">
        <p14:creationId xmlns:p14="http://schemas.microsoft.com/office/powerpoint/2010/main" val="3299849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15</a:t>
            </a:fld>
            <a:endParaRPr lang="en-GB" dirty="0"/>
          </a:p>
        </p:txBody>
      </p:sp>
      <p:sp>
        <p:nvSpPr>
          <p:cNvPr id="12" name="Tytuł 1"/>
          <p:cNvSpPr>
            <a:spLocks noGrp="1"/>
          </p:cNvSpPr>
          <p:nvPr>
            <p:ph type="title"/>
          </p:nvPr>
        </p:nvSpPr>
        <p:spPr>
          <a:xfrm>
            <a:off x="324465" y="136525"/>
            <a:ext cx="11503740" cy="630391"/>
          </a:xfrm>
        </p:spPr>
        <p:txBody>
          <a:bodyPr/>
          <a:lstStyle/>
          <a:p>
            <a:r>
              <a:rPr lang="en-US" dirty="0"/>
              <a:t>Grouped models</a:t>
            </a:r>
            <a:r>
              <a:rPr lang="pl-PL" dirty="0"/>
              <a:t> – Trend – Best </a:t>
            </a:r>
            <a:r>
              <a:rPr lang="pl-PL" dirty="0" err="1"/>
              <a:t>models</a:t>
            </a:r>
            <a:endParaRPr lang="en-US" dirty="0"/>
          </a:p>
        </p:txBody>
      </p:sp>
      <p:sp>
        <p:nvSpPr>
          <p:cNvPr id="14" name="pole tekstowe 13">
            <a:extLst>
              <a:ext uri="{FF2B5EF4-FFF2-40B4-BE49-F238E27FC236}">
                <a16:creationId xmlns:a16="http://schemas.microsoft.com/office/drawing/2014/main" id="{27315E62-C11F-401B-8F6D-6549F89D469F}"/>
              </a:ext>
            </a:extLst>
          </p:cNvPr>
          <p:cNvSpPr txBox="1"/>
          <p:nvPr/>
        </p:nvSpPr>
        <p:spPr>
          <a:xfrm>
            <a:off x="7176120" y="1124744"/>
            <a:ext cx="4608512" cy="830997"/>
          </a:xfrm>
          <a:prstGeom prst="rect">
            <a:avLst/>
          </a:prstGeom>
          <a:noFill/>
        </p:spPr>
        <p:txBody>
          <a:bodyPr wrap="square" rtlCol="0">
            <a:spAutoFit/>
          </a:bodyPr>
          <a:lstStyle/>
          <a:p>
            <a:pPr algn="ctr"/>
            <a:r>
              <a:rPr lang="en-US" sz="1600" b="1" dirty="0">
                <a:solidFill>
                  <a:srgbClr val="002060"/>
                </a:solidFill>
                <a:latin typeface="Calibri" panose="020F0502020204030204" pitchFamily="34" charset="0"/>
                <a:cs typeface="Calibri" panose="020F0502020204030204" pitchFamily="34" charset="0"/>
              </a:rPr>
              <a:t>Fig. 6. </a:t>
            </a:r>
            <a:r>
              <a:rPr lang="en-US" sz="1600" dirty="0">
                <a:solidFill>
                  <a:srgbClr val="002060"/>
                </a:solidFill>
                <a:latin typeface="Calibri" panose="020F0502020204030204" pitchFamily="34" charset="0"/>
                <a:cs typeface="Calibri" panose="020F0502020204030204" pitchFamily="34" charset="0"/>
              </a:rPr>
              <a:t>Trends in </a:t>
            </a:r>
            <a:r>
              <a:rPr lang="en-US"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US" sz="1600" baseline="-25000" dirty="0">
                <a:solidFill>
                  <a:srgbClr val="002060"/>
                </a:solidFill>
                <a:latin typeface="Calibri" panose="020F0502020204030204" pitchFamily="34" charset="0"/>
                <a:cs typeface="Calibri" panose="020F0502020204030204" pitchFamily="34" charset="0"/>
              </a:rPr>
              <a:t>1</a:t>
            </a:r>
            <a:r>
              <a:rPr lang="en-US" sz="1600" dirty="0">
                <a:solidFill>
                  <a:srgbClr val="002060"/>
                </a:solidFill>
                <a:latin typeface="Calibri" panose="020F0502020204030204" pitchFamily="34" charset="0"/>
                <a:cs typeface="Calibri" panose="020F0502020204030204" pitchFamily="34" charset="0"/>
              </a:rPr>
              <a:t> and </a:t>
            </a:r>
            <a:r>
              <a:rPr lang="en-US"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US" sz="1600" baseline="-25000" dirty="0">
                <a:solidFill>
                  <a:srgbClr val="002060"/>
                </a:solidFill>
                <a:latin typeface="Calibri" panose="020F0502020204030204" pitchFamily="34" charset="0"/>
                <a:cs typeface="Calibri" panose="020F0502020204030204" pitchFamily="34" charset="0"/>
              </a:rPr>
              <a:t>2</a:t>
            </a:r>
            <a:r>
              <a:rPr lang="en-US" sz="1600" dirty="0">
                <a:solidFill>
                  <a:srgbClr val="002060"/>
                </a:solidFill>
                <a:latin typeface="Calibri" panose="020F0502020204030204" pitchFamily="34" charset="0"/>
                <a:cs typeface="Calibri" panose="020F0502020204030204" pitchFamily="34" charset="0"/>
              </a:rPr>
              <a:t> components of GAO and HAM computed from GRACE, LSDM and the best fitted mean of the grouped CMIP6 models</a:t>
            </a:r>
          </a:p>
        </p:txBody>
      </p:sp>
      <p:sp>
        <p:nvSpPr>
          <p:cNvPr id="15" name="Prostokąt 14">
            <a:extLst>
              <a:ext uri="{FF2B5EF4-FFF2-40B4-BE49-F238E27FC236}">
                <a16:creationId xmlns:a16="http://schemas.microsoft.com/office/drawing/2014/main" id="{EA58B98B-85C6-4907-99C0-ABFCEBC97B40}"/>
              </a:ext>
            </a:extLst>
          </p:cNvPr>
          <p:cNvSpPr/>
          <p:nvPr/>
        </p:nvSpPr>
        <p:spPr>
          <a:xfrm>
            <a:off x="7272000" y="2700000"/>
            <a:ext cx="4536505" cy="2108269"/>
          </a:xfrm>
          <a:prstGeom prst="rect">
            <a:avLst/>
          </a:prstGeom>
        </p:spPr>
        <p:txBody>
          <a:bodyPr wrap="square">
            <a:spAutoFit/>
          </a:bodyPr>
          <a:lstStyle/>
          <a:p>
            <a:pPr marL="288000" indent="-284400" algn="just">
              <a:spcAft>
                <a:spcPts val="6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It is not possible to find one model that provides the best agreement between HAM and GAO in terms of both </a:t>
            </a:r>
            <a:r>
              <a:rPr lang="en-US" dirty="0">
                <a:latin typeface="Calibri" panose="020F0502020204030204" pitchFamily="34" charset="0"/>
                <a:cs typeface="Calibri" panose="020F0502020204030204" pitchFamily="34" charset="0"/>
                <a:sym typeface="Symbol" panose="05050102010706020507" pitchFamily="18" charset="2"/>
              </a:rPr>
              <a:t></a:t>
            </a:r>
            <a:r>
              <a:rPr lang="en-US" baseline="-25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and </a:t>
            </a:r>
            <a:r>
              <a:rPr lang="en-US" dirty="0">
                <a:latin typeface="Calibri" panose="020F0502020204030204" pitchFamily="34" charset="0"/>
                <a:cs typeface="Calibri" panose="020F0502020204030204" pitchFamily="34" charset="0"/>
                <a:sym typeface="Symbol" panose="05050102010706020507" pitchFamily="18" charset="2"/>
              </a:rPr>
              <a:t></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component.</a:t>
            </a:r>
          </a:p>
          <a:p>
            <a:pPr marL="288000" indent="-288000" algn="just">
              <a:spcAft>
                <a:spcPts val="6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T</a:t>
            </a:r>
            <a:r>
              <a:rPr lang="pl-PL" dirty="0" err="1">
                <a:latin typeface="Calibri" panose="020F0502020204030204" pitchFamily="34" charset="0"/>
                <a:cs typeface="Calibri" panose="020F0502020204030204" pitchFamily="34" charset="0"/>
              </a:rPr>
              <a:t>wo</a:t>
            </a:r>
            <a:r>
              <a:rPr lang="en-US" dirty="0">
                <a:latin typeface="Calibri" panose="020F0502020204030204" pitchFamily="34" charset="0"/>
                <a:cs typeface="Calibri" panose="020F0502020204030204" pitchFamily="34" charset="0"/>
              </a:rPr>
              <a:t> chosen models (</a:t>
            </a:r>
            <a:r>
              <a:rPr lang="pl-PL" dirty="0">
                <a:latin typeface="Calibri" panose="020F0502020204030204" pitchFamily="34" charset="0"/>
                <a:cs typeface="Calibri" panose="020F0502020204030204" pitchFamily="34" charset="0"/>
              </a:rPr>
              <a:t>GFDL</a:t>
            </a:r>
            <a:r>
              <a:rPr lang="en-US" dirty="0">
                <a:latin typeface="Calibri" panose="020F0502020204030204" pitchFamily="34" charset="0"/>
                <a:cs typeface="Calibri" panose="020F0502020204030204" pitchFamily="34" charset="0"/>
              </a:rPr>
              <a:t>, CanESM5) provide better consistency between HAM and GAO than GRACE or LSDM.</a:t>
            </a:r>
          </a:p>
        </p:txBody>
      </p:sp>
      <p:pic>
        <p:nvPicPr>
          <p:cNvPr id="2" name="Obraz 1"/>
          <p:cNvPicPr>
            <a:picLocks noChangeAspect="1"/>
          </p:cNvPicPr>
          <p:nvPr/>
        </p:nvPicPr>
        <p:blipFill>
          <a:blip r:embed="rId2"/>
          <a:stretch>
            <a:fillRect/>
          </a:stretch>
        </p:blipFill>
        <p:spPr>
          <a:xfrm>
            <a:off x="72000" y="648000"/>
            <a:ext cx="6667852" cy="5184000"/>
          </a:xfrm>
          <a:prstGeom prst="rect">
            <a:avLst/>
          </a:prstGeom>
        </p:spPr>
      </p:pic>
    </p:spTree>
    <p:extLst>
      <p:ext uri="{BB962C8B-B14F-4D97-AF65-F5344CB8AC3E}">
        <p14:creationId xmlns:p14="http://schemas.microsoft.com/office/powerpoint/2010/main" val="3719087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16</a:t>
            </a:fld>
            <a:endParaRPr lang="en-GB" dirty="0"/>
          </a:p>
        </p:txBody>
      </p:sp>
      <p:sp>
        <p:nvSpPr>
          <p:cNvPr id="8" name="Tytuł 1"/>
          <p:cNvSpPr>
            <a:spLocks noGrp="1"/>
          </p:cNvSpPr>
          <p:nvPr>
            <p:ph type="title"/>
          </p:nvPr>
        </p:nvSpPr>
        <p:spPr>
          <a:xfrm>
            <a:off x="324465" y="136525"/>
            <a:ext cx="11503740" cy="630391"/>
          </a:xfrm>
        </p:spPr>
        <p:txBody>
          <a:bodyPr/>
          <a:lstStyle/>
          <a:p>
            <a:r>
              <a:rPr lang="pl-PL" dirty="0" err="1"/>
              <a:t>Grouped</a:t>
            </a:r>
            <a:r>
              <a:rPr lang="pl-PL" dirty="0"/>
              <a:t> </a:t>
            </a:r>
            <a:r>
              <a:rPr lang="pl-PL" dirty="0" err="1"/>
              <a:t>models</a:t>
            </a:r>
            <a:r>
              <a:rPr lang="pl-PL" dirty="0"/>
              <a:t> – </a:t>
            </a:r>
            <a:r>
              <a:rPr lang="pl-PL" dirty="0" err="1"/>
              <a:t>Oscillations</a:t>
            </a:r>
            <a:endParaRPr lang="pl-PL" dirty="0"/>
          </a:p>
        </p:txBody>
      </p:sp>
      <p:sp>
        <p:nvSpPr>
          <p:cNvPr id="18" name="Prostokąt 17">
            <a:extLst>
              <a:ext uri="{FF2B5EF4-FFF2-40B4-BE49-F238E27FC236}">
                <a16:creationId xmlns:a16="http://schemas.microsoft.com/office/drawing/2014/main" id="{47C01B81-4E06-4887-9D82-202153734BA4}"/>
              </a:ext>
            </a:extLst>
          </p:cNvPr>
          <p:cNvSpPr/>
          <p:nvPr/>
        </p:nvSpPr>
        <p:spPr>
          <a:xfrm>
            <a:off x="5519936" y="972000"/>
            <a:ext cx="6307704" cy="1323439"/>
          </a:xfrm>
          <a:prstGeom prst="rect">
            <a:avLst/>
          </a:prstGeom>
        </p:spPr>
        <p:txBody>
          <a:bodyPr wrap="square">
            <a:spAutoFit/>
          </a:bodyPr>
          <a:lstStyle/>
          <a:p>
            <a:pPr algn="ctr"/>
            <a:r>
              <a:rPr lang="en-US" sz="1600" b="1" dirty="0">
                <a:solidFill>
                  <a:srgbClr val="002060"/>
                </a:solidFill>
                <a:latin typeface="Calibri" panose="020F0502020204030204" pitchFamily="34" charset="0"/>
                <a:cs typeface="Calibri" panose="020F0502020204030204" pitchFamily="34" charset="0"/>
              </a:rPr>
              <a:t>Fig. 7. </a:t>
            </a:r>
            <a:r>
              <a:rPr lang="en-US" sz="1600" dirty="0">
                <a:solidFill>
                  <a:srgbClr val="002060"/>
                </a:solidFill>
                <a:latin typeface="Calibri" panose="020F0502020204030204" pitchFamily="34" charset="0"/>
                <a:cs typeface="Calibri" panose="020F0502020204030204" pitchFamily="34" charset="0"/>
              </a:rPr>
              <a:t>Phasor diagrams of annual prograde (a) semiannual prograde (b) annual retrograde (c) semiannual retrograde (d) oscillation in geodetic residuals (GAO) and hydrological excitation functions (HAM) computed from: GRACE (CSR), LSDM (GFZ), and averaged series of CMIP6 model groups.</a:t>
            </a:r>
          </a:p>
        </p:txBody>
      </p:sp>
      <p:sp>
        <p:nvSpPr>
          <p:cNvPr id="19" name="Prostokąt 18"/>
          <p:cNvSpPr/>
          <p:nvPr/>
        </p:nvSpPr>
        <p:spPr>
          <a:xfrm>
            <a:off x="5519936" y="2420888"/>
            <a:ext cx="6307704" cy="3016210"/>
          </a:xfrm>
          <a:prstGeom prst="rect">
            <a:avLst/>
          </a:prstGeom>
        </p:spPr>
        <p:txBody>
          <a:bodyPr wrap="square">
            <a:spAutoFit/>
          </a:bodyPr>
          <a:lstStyle/>
          <a:p>
            <a:pPr marL="288000" indent="-288000" algn="just">
              <a:spcAft>
                <a:spcPts val="6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To select the most appropriate models for HAM determination in seasonal spectral band, we</a:t>
            </a:r>
            <a:r>
              <a:rPr lang="en-US" b="1" dirty="0">
                <a:solidFill>
                  <a:srgbClr val="00206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looked for a CMIP6 model </a:t>
            </a:r>
            <a:r>
              <a:rPr lang="en-US" dirty="0">
                <a:latin typeface="Calibri" panose="020F0502020204030204" pitchFamily="34" charset="0"/>
              </a:rPr>
              <a:t>that </a:t>
            </a:r>
            <a:r>
              <a:rPr lang="en-US" dirty="0">
                <a:latin typeface="Calibri" panose="020F0502020204030204" pitchFamily="34" charset="0"/>
                <a:cs typeface="Calibri" panose="020F0502020204030204" pitchFamily="34" charset="0"/>
              </a:rPr>
              <a:t>provides the smallest difference in either the phase or the amplitude of annual and semiannual oscillation</a:t>
            </a:r>
          </a:p>
          <a:p>
            <a:pPr marL="288000" indent="-288000" algn="just">
              <a:spcAft>
                <a:spcPts val="6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We calculated the </a:t>
            </a:r>
            <a:r>
              <a:rPr lang="en-US" b="1" dirty="0">
                <a:solidFill>
                  <a:srgbClr val="002060"/>
                </a:solidFill>
                <a:latin typeface="Calibri" panose="020F0502020204030204" pitchFamily="34" charset="0"/>
                <a:cs typeface="Calibri" panose="020F0502020204030204" pitchFamily="34" charset="0"/>
              </a:rPr>
              <a:t>differences in amplitude</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between GAO and each</a:t>
            </a:r>
            <a:r>
              <a:rPr lang="pl-PL"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CMIP6-based</a:t>
            </a:r>
            <a:r>
              <a:rPr lang="pl-PL"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HAM,</a:t>
            </a:r>
            <a:r>
              <a:rPr lang="pl-PL"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separately for prograde and retrograde term. </a:t>
            </a:r>
          </a:p>
          <a:p>
            <a:pPr marL="288000" indent="-288000" algn="just">
              <a:spcAft>
                <a:spcPts val="6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We then searched for the minimum value of the absolute difference between amplitudes. We used a similar procedure for the </a:t>
            </a:r>
            <a:r>
              <a:rPr lang="en-US" b="1" dirty="0">
                <a:solidFill>
                  <a:srgbClr val="1E1B5F"/>
                </a:solidFill>
                <a:latin typeface="Calibri" panose="020F0502020204030204" pitchFamily="34" charset="0"/>
                <a:cs typeface="Calibri" panose="020F0502020204030204" pitchFamily="34" charset="0"/>
              </a:rPr>
              <a:t>phase differences</a:t>
            </a:r>
            <a:r>
              <a:rPr lang="en-US" dirty="0">
                <a:latin typeface="Calibri" panose="020F0502020204030204" pitchFamily="34" charset="0"/>
                <a:cs typeface="Calibri" panose="020F0502020204030204" pitchFamily="34" charset="0"/>
              </a:rPr>
              <a:t>.</a:t>
            </a:r>
          </a:p>
        </p:txBody>
      </p:sp>
      <p:pic>
        <p:nvPicPr>
          <p:cNvPr id="12" name="Obraz 11"/>
          <p:cNvPicPr>
            <a:picLocks noChangeAspect="1"/>
          </p:cNvPicPr>
          <p:nvPr/>
        </p:nvPicPr>
        <p:blipFill>
          <a:blip r:embed="rId2"/>
          <a:stretch>
            <a:fillRect/>
          </a:stretch>
        </p:blipFill>
        <p:spPr>
          <a:xfrm>
            <a:off x="180000" y="684000"/>
            <a:ext cx="5340609" cy="5724000"/>
          </a:xfrm>
          <a:prstGeom prst="rect">
            <a:avLst/>
          </a:prstGeom>
        </p:spPr>
      </p:pic>
      <p:pic>
        <p:nvPicPr>
          <p:cNvPr id="20" name="Symbol zastępczy zawartości 6"/>
          <p:cNvPicPr>
            <a:picLocks noChangeAspect="1"/>
          </p:cNvPicPr>
          <p:nvPr/>
        </p:nvPicPr>
        <p:blipFill rotWithShape="1">
          <a:blip r:embed="rId3"/>
          <a:srcRect t="86657" b="1848"/>
          <a:stretch/>
        </p:blipFill>
        <p:spPr>
          <a:xfrm>
            <a:off x="263352" y="5724001"/>
            <a:ext cx="7088515" cy="873352"/>
          </a:xfrm>
          <a:prstGeom prst="rect">
            <a:avLst/>
          </a:prstGeom>
        </p:spPr>
      </p:pic>
    </p:spTree>
    <p:extLst>
      <p:ext uri="{BB962C8B-B14F-4D97-AF65-F5344CB8AC3E}">
        <p14:creationId xmlns:p14="http://schemas.microsoft.com/office/powerpoint/2010/main" val="361809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Grouped</a:t>
            </a:r>
            <a:r>
              <a:rPr lang="pl-PL" dirty="0"/>
              <a:t> </a:t>
            </a:r>
            <a:r>
              <a:rPr lang="pl-PL" dirty="0" err="1"/>
              <a:t>models</a:t>
            </a:r>
            <a:r>
              <a:rPr lang="pl-PL" dirty="0"/>
              <a:t> – </a:t>
            </a:r>
            <a:r>
              <a:rPr lang="pl-PL" dirty="0" err="1"/>
              <a:t>Oscillations</a:t>
            </a:r>
            <a:r>
              <a:rPr lang="pl-PL" dirty="0"/>
              <a:t> – Best </a:t>
            </a:r>
            <a:r>
              <a:rPr lang="pl-PL" dirty="0" err="1"/>
              <a:t>models</a:t>
            </a:r>
            <a:endParaRPr lang="pl-PL" dirty="0"/>
          </a:p>
        </p:txBody>
      </p:sp>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17</a:t>
            </a:fld>
            <a:endParaRPr lang="en-GB" dirty="0"/>
          </a:p>
        </p:txBody>
      </p:sp>
      <p:sp>
        <p:nvSpPr>
          <p:cNvPr id="19" name="Prostokąt 18">
            <a:extLst>
              <a:ext uri="{FF2B5EF4-FFF2-40B4-BE49-F238E27FC236}">
                <a16:creationId xmlns:a16="http://schemas.microsoft.com/office/drawing/2014/main" id="{47C01B81-4E06-4887-9D82-202153734BA4}"/>
              </a:ext>
            </a:extLst>
          </p:cNvPr>
          <p:cNvSpPr/>
          <p:nvPr/>
        </p:nvSpPr>
        <p:spPr>
          <a:xfrm>
            <a:off x="5435966" y="972000"/>
            <a:ext cx="6392238" cy="1569660"/>
          </a:xfrm>
          <a:prstGeom prst="rect">
            <a:avLst/>
          </a:prstGeom>
        </p:spPr>
        <p:txBody>
          <a:bodyPr wrap="square">
            <a:spAutoFit/>
          </a:bodyPr>
          <a:lstStyle/>
          <a:p>
            <a:pPr algn="ctr"/>
            <a:r>
              <a:rPr lang="en-US" sz="1600" b="1" dirty="0">
                <a:solidFill>
                  <a:srgbClr val="002060"/>
                </a:solidFill>
                <a:latin typeface="Calibri" panose="020F0502020204030204" pitchFamily="34" charset="0"/>
                <a:cs typeface="Calibri" panose="020F0502020204030204" pitchFamily="34" charset="0"/>
              </a:rPr>
              <a:t>Fig. 8. </a:t>
            </a:r>
            <a:r>
              <a:rPr lang="en-US" sz="1600" dirty="0">
                <a:solidFill>
                  <a:srgbClr val="002060"/>
                </a:solidFill>
                <a:latin typeface="Calibri" panose="020F0502020204030204" pitchFamily="34" charset="0"/>
                <a:cs typeface="Calibri" panose="020F0502020204030204" pitchFamily="34" charset="0"/>
              </a:rPr>
              <a:t>Phasor diagrams of (a) annual prograde (b) annual retrograde (c) semiannual retrograde (d) semiannual retrograde oscillation in (GAO) and hydrological excitation functions (HAM) computed from GRACE (CSR-RL06), LSDM (GFZ), and in best fitted models selected from grouped CMIP6. In terms of amplitude agreement (red line) in terms of phase agreement (blue line)</a:t>
            </a:r>
          </a:p>
        </p:txBody>
      </p:sp>
      <p:sp>
        <p:nvSpPr>
          <p:cNvPr id="21" name="Prostokąt 20">
            <a:extLst>
              <a:ext uri="{FF2B5EF4-FFF2-40B4-BE49-F238E27FC236}">
                <a16:creationId xmlns:a16="http://schemas.microsoft.com/office/drawing/2014/main" id="{47C01B81-4E06-4887-9D82-202153734BA4}"/>
              </a:ext>
            </a:extLst>
          </p:cNvPr>
          <p:cNvSpPr/>
          <p:nvPr/>
        </p:nvSpPr>
        <p:spPr>
          <a:xfrm>
            <a:off x="5519936" y="3031792"/>
            <a:ext cx="5688632" cy="369332"/>
          </a:xfrm>
          <a:prstGeom prst="rect">
            <a:avLst/>
          </a:prstGeom>
        </p:spPr>
        <p:txBody>
          <a:bodyPr wrap="square">
            <a:spAutoFit/>
          </a:bodyPr>
          <a:lstStyle/>
          <a:p>
            <a:pPr algn="just"/>
            <a:endParaRPr lang="en-US" dirty="0">
              <a:solidFill>
                <a:srgbClr val="002060"/>
              </a:solidFill>
            </a:endParaRPr>
          </a:p>
        </p:txBody>
      </p:sp>
      <p:sp>
        <p:nvSpPr>
          <p:cNvPr id="24" name="Prostokąt 23">
            <a:extLst>
              <a:ext uri="{FF2B5EF4-FFF2-40B4-BE49-F238E27FC236}">
                <a16:creationId xmlns:a16="http://schemas.microsoft.com/office/drawing/2014/main" id="{EA58B98B-85C6-4907-99C0-ABFCEBC97B40}"/>
              </a:ext>
            </a:extLst>
          </p:cNvPr>
          <p:cNvSpPr/>
          <p:nvPr/>
        </p:nvSpPr>
        <p:spPr>
          <a:xfrm>
            <a:off x="5519936" y="3210069"/>
            <a:ext cx="6308268" cy="2739211"/>
          </a:xfrm>
          <a:prstGeom prst="rect">
            <a:avLst/>
          </a:prstGeom>
        </p:spPr>
        <p:txBody>
          <a:bodyPr wrap="square">
            <a:spAutoFit/>
          </a:bodyPr>
          <a:lstStyle/>
          <a:p>
            <a:pPr marL="288000" indent="-288000" algn="just">
              <a:spcAft>
                <a:spcPts val="6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It is not possible to find one model that provides the best agreement between HAM and GAO in terms of both amplitude and phase.</a:t>
            </a:r>
          </a:p>
          <a:p>
            <a:pPr marL="288000" indent="-288000" algn="just">
              <a:spcAft>
                <a:spcPts val="6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The chosen models are also different for prograde and retrograde terms.</a:t>
            </a:r>
          </a:p>
          <a:p>
            <a:pPr marL="288000" indent="-288000" algn="just">
              <a:spcAft>
                <a:spcPts val="6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The chosen models provide similar consistency between HAM and GAO than GRACE or LSDM (except the case of phase for semiannual prograde term, for which GRACE provides the best result).</a:t>
            </a:r>
          </a:p>
        </p:txBody>
      </p:sp>
      <p:pic>
        <p:nvPicPr>
          <p:cNvPr id="3" name="Obraz 2"/>
          <p:cNvPicPr>
            <a:picLocks noChangeAspect="1"/>
          </p:cNvPicPr>
          <p:nvPr/>
        </p:nvPicPr>
        <p:blipFill>
          <a:blip r:embed="rId2"/>
          <a:stretch>
            <a:fillRect/>
          </a:stretch>
        </p:blipFill>
        <p:spPr>
          <a:xfrm>
            <a:off x="180000" y="684000"/>
            <a:ext cx="5340609" cy="5724000"/>
          </a:xfrm>
          <a:prstGeom prst="rect">
            <a:avLst/>
          </a:prstGeom>
        </p:spPr>
      </p:pic>
    </p:spTree>
    <p:extLst>
      <p:ext uri="{BB962C8B-B14F-4D97-AF65-F5344CB8AC3E}">
        <p14:creationId xmlns:p14="http://schemas.microsoft.com/office/powerpoint/2010/main" val="2362043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18</a:t>
            </a:fld>
            <a:endParaRPr lang="en-GB" dirty="0"/>
          </a:p>
        </p:txBody>
      </p:sp>
      <p:sp>
        <p:nvSpPr>
          <p:cNvPr id="8" name="Tytuł 1"/>
          <p:cNvSpPr>
            <a:spLocks noGrp="1"/>
          </p:cNvSpPr>
          <p:nvPr>
            <p:ph type="title"/>
          </p:nvPr>
        </p:nvSpPr>
        <p:spPr>
          <a:xfrm>
            <a:off x="324465" y="136525"/>
            <a:ext cx="11503740" cy="630391"/>
          </a:xfrm>
        </p:spPr>
        <p:txBody>
          <a:bodyPr/>
          <a:lstStyle/>
          <a:p>
            <a:r>
              <a:rPr lang="pl-PL" dirty="0" err="1"/>
              <a:t>Grouped</a:t>
            </a:r>
            <a:r>
              <a:rPr lang="pl-PL" dirty="0"/>
              <a:t> </a:t>
            </a:r>
            <a:r>
              <a:rPr lang="pl-PL" dirty="0" err="1"/>
              <a:t>models</a:t>
            </a:r>
            <a:r>
              <a:rPr lang="pl-PL" dirty="0"/>
              <a:t> – </a:t>
            </a:r>
            <a:r>
              <a:rPr lang="pl-PL" dirty="0" err="1"/>
              <a:t>Nonseasonal</a:t>
            </a:r>
            <a:endParaRPr lang="pl-PL" dirty="0"/>
          </a:p>
        </p:txBody>
      </p:sp>
      <p:sp>
        <p:nvSpPr>
          <p:cNvPr id="9" name="pole tekstowe 8">
            <a:extLst>
              <a:ext uri="{FF2B5EF4-FFF2-40B4-BE49-F238E27FC236}">
                <a16:creationId xmlns:a16="http://schemas.microsoft.com/office/drawing/2014/main" id="{27315E62-C11F-401B-8F6D-6549F89D469F}"/>
              </a:ext>
            </a:extLst>
          </p:cNvPr>
          <p:cNvSpPr txBox="1"/>
          <p:nvPr/>
        </p:nvSpPr>
        <p:spPr>
          <a:xfrm>
            <a:off x="6738807" y="980728"/>
            <a:ext cx="5189841" cy="830997"/>
          </a:xfrm>
          <a:prstGeom prst="rect">
            <a:avLst/>
          </a:prstGeom>
          <a:noFill/>
        </p:spPr>
        <p:txBody>
          <a:bodyPr wrap="square" rtlCol="0">
            <a:spAutoFit/>
          </a:bodyPr>
          <a:lstStyle/>
          <a:p>
            <a:pPr algn="ctr"/>
            <a:r>
              <a:rPr lang="en-US" sz="1600" b="1" dirty="0">
                <a:solidFill>
                  <a:srgbClr val="002060"/>
                </a:solidFill>
                <a:latin typeface="Calibri" panose="020F0502020204030204" pitchFamily="34" charset="0"/>
                <a:cs typeface="Calibri" panose="020F0502020204030204" pitchFamily="34" charset="0"/>
              </a:rPr>
              <a:t>Fig. 9. </a:t>
            </a:r>
            <a:r>
              <a:rPr lang="en-US"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US" sz="1600" baseline="-25000" dirty="0">
                <a:solidFill>
                  <a:srgbClr val="002060"/>
                </a:solidFill>
                <a:latin typeface="Calibri" panose="020F0502020204030204" pitchFamily="34" charset="0"/>
                <a:cs typeface="Calibri" panose="020F0502020204030204" pitchFamily="34" charset="0"/>
              </a:rPr>
              <a:t>1</a:t>
            </a:r>
            <a:r>
              <a:rPr lang="en-US" sz="1600" dirty="0">
                <a:solidFill>
                  <a:srgbClr val="002060"/>
                </a:solidFill>
                <a:latin typeface="Calibri" panose="020F0502020204030204" pitchFamily="34" charset="0"/>
                <a:cs typeface="Calibri" panose="020F0502020204030204" pitchFamily="34" charset="0"/>
              </a:rPr>
              <a:t> and </a:t>
            </a:r>
            <a:r>
              <a:rPr lang="en-US"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US" sz="1600" baseline="-25000" dirty="0">
                <a:solidFill>
                  <a:srgbClr val="002060"/>
                </a:solidFill>
                <a:latin typeface="Calibri" panose="020F0502020204030204" pitchFamily="34" charset="0"/>
                <a:cs typeface="Calibri" panose="020F0502020204030204" pitchFamily="34" charset="0"/>
              </a:rPr>
              <a:t>2</a:t>
            </a:r>
            <a:r>
              <a:rPr lang="en-US" sz="1600" dirty="0">
                <a:solidFill>
                  <a:srgbClr val="002060"/>
                </a:solidFill>
                <a:latin typeface="Calibri" panose="020F0502020204030204" pitchFamily="34" charset="0"/>
                <a:cs typeface="Calibri" panose="020F0502020204030204" pitchFamily="34" charset="0"/>
              </a:rPr>
              <a:t> components of non-seasonal oscillations in GAO and HAM computed from GRACE, LSDM and grouped CMIP6 models</a:t>
            </a:r>
          </a:p>
        </p:txBody>
      </p:sp>
      <p:sp>
        <p:nvSpPr>
          <p:cNvPr id="14" name="Prostokąt 13"/>
          <p:cNvSpPr/>
          <p:nvPr/>
        </p:nvSpPr>
        <p:spPr>
          <a:xfrm>
            <a:off x="6738807" y="2276872"/>
            <a:ext cx="5112568" cy="4585871"/>
          </a:xfrm>
          <a:prstGeom prst="rect">
            <a:avLst/>
          </a:prstGeom>
        </p:spPr>
        <p:txBody>
          <a:bodyPr wrap="square">
            <a:spAutoFit/>
          </a:bodyPr>
          <a:lstStyle/>
          <a:p>
            <a:pPr algn="just">
              <a:spcAft>
                <a:spcPts val="600"/>
              </a:spcAft>
            </a:pPr>
            <a:r>
              <a:rPr lang="en-US" b="1" dirty="0">
                <a:solidFill>
                  <a:srgbClr val="002060"/>
                </a:solidFill>
                <a:latin typeface="Calibri" panose="020F0502020204030204" pitchFamily="34" charset="0"/>
                <a:cs typeface="Calibri" panose="020F0502020204030204" pitchFamily="34" charset="0"/>
              </a:rPr>
              <a:t>For </a:t>
            </a:r>
            <a:r>
              <a:rPr lang="en-US" b="1" dirty="0" err="1">
                <a:solidFill>
                  <a:srgbClr val="002060"/>
                </a:solidFill>
                <a:latin typeface="Calibri" panose="020F0502020204030204" pitchFamily="34" charset="0"/>
                <a:cs typeface="Calibri" panose="020F0502020204030204" pitchFamily="34" charset="0"/>
              </a:rPr>
              <a:t>nonseasonal</a:t>
            </a:r>
            <a:r>
              <a:rPr lang="en-US" b="1" dirty="0">
                <a:solidFill>
                  <a:srgbClr val="002060"/>
                </a:solidFill>
                <a:latin typeface="Calibri" panose="020F0502020204030204" pitchFamily="34" charset="0"/>
                <a:cs typeface="Calibri" panose="020F0502020204030204" pitchFamily="34" charset="0"/>
              </a:rPr>
              <a:t> oscillation: </a:t>
            </a:r>
            <a:endParaRPr lang="en-US" dirty="0">
              <a:latin typeface="Calibri" panose="020F0502020204030204" pitchFamily="34" charset="0"/>
              <a:cs typeface="Calibri" panose="020F0502020204030204" pitchFamily="34" charset="0"/>
            </a:endParaRPr>
          </a:p>
          <a:p>
            <a:pPr marL="288000" lvl="1" indent="-288000" algn="just">
              <a:spcAft>
                <a:spcPts val="6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We looked for a group model that provides the highest correlation of HAM with GAO and the lowest difference in variance between HAM and GAO.</a:t>
            </a:r>
          </a:p>
          <a:p>
            <a:pPr marL="288000" lvl="1" indent="-288000" algn="just">
              <a:spcAft>
                <a:spcPts val="6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We calculated the </a:t>
            </a:r>
            <a:r>
              <a:rPr lang="en-US" b="1" dirty="0">
                <a:solidFill>
                  <a:srgbClr val="002060"/>
                </a:solidFill>
                <a:latin typeface="Calibri" panose="020F0502020204030204" pitchFamily="34" charset="0"/>
                <a:cs typeface="Calibri" panose="020F0502020204030204" pitchFamily="34" charset="0"/>
              </a:rPr>
              <a:t>differences in variance of </a:t>
            </a:r>
            <a:r>
              <a:rPr lang="en-US" b="1" dirty="0">
                <a:solidFill>
                  <a:srgbClr val="002060"/>
                </a:solidFill>
                <a:latin typeface="Calibri" panose="020F0502020204030204" pitchFamily="34" charset="0"/>
                <a:cs typeface="Calibri" panose="020F0502020204030204" pitchFamily="34" charset="0"/>
                <a:sym typeface="Symbol" pitchFamily="18" charset="2"/>
              </a:rPr>
              <a:t></a:t>
            </a:r>
            <a:r>
              <a:rPr lang="en-US" b="1" baseline="-25000" dirty="0">
                <a:solidFill>
                  <a:srgbClr val="002060"/>
                </a:solidFill>
                <a:latin typeface="Calibri" panose="020F0502020204030204" pitchFamily="34" charset="0"/>
                <a:cs typeface="Calibri" panose="020F0502020204030204" pitchFamily="34" charset="0"/>
                <a:sym typeface="Symbol" pitchFamily="18" charset="2"/>
              </a:rPr>
              <a:t>1</a:t>
            </a:r>
            <a:r>
              <a:rPr lang="en-US" b="1" dirty="0">
                <a:solidFill>
                  <a:srgbClr val="002060"/>
                </a:solidFill>
                <a:latin typeface="Calibri" panose="020F0502020204030204" pitchFamily="34" charset="0"/>
                <a:cs typeface="Calibri" panose="020F0502020204030204" pitchFamily="34" charset="0"/>
                <a:sym typeface="Symbol" pitchFamily="18" charset="2"/>
              </a:rPr>
              <a:t> and </a:t>
            </a:r>
            <a:r>
              <a:rPr lang="en-US" b="1" baseline="-25000" dirty="0">
                <a:solidFill>
                  <a:srgbClr val="002060"/>
                </a:solidFill>
                <a:latin typeface="Calibri" panose="020F0502020204030204" pitchFamily="34" charset="0"/>
                <a:cs typeface="Calibri" panose="020F0502020204030204" pitchFamily="34" charset="0"/>
                <a:sym typeface="Symbol" pitchFamily="18" charset="2"/>
              </a:rPr>
              <a:t>2</a:t>
            </a:r>
            <a:r>
              <a:rPr lang="en-US" b="1" dirty="0">
                <a:solidFill>
                  <a:srgbClr val="002060"/>
                </a:solidFill>
                <a:latin typeface="Calibri" panose="020F0502020204030204" pitchFamily="34" charset="0"/>
                <a:cs typeface="Calibri" panose="020F0502020204030204" pitchFamily="34" charset="0"/>
                <a:sym typeface="Symbol" pitchFamily="18" charset="2"/>
              </a:rPr>
              <a:t> components </a:t>
            </a:r>
            <a:r>
              <a:rPr lang="en-US" dirty="0">
                <a:latin typeface="Calibri" panose="020F0502020204030204" pitchFamily="34" charset="0"/>
                <a:cs typeface="Calibri" panose="020F0502020204030204" pitchFamily="34" charset="0"/>
              </a:rPr>
              <a:t>between GAO and each grouped CMIP6-based HAM. We then searched for the minimum value of the absolute difference between variances.</a:t>
            </a:r>
          </a:p>
          <a:p>
            <a:pPr marL="288000" lvl="1" indent="-288000" algn="just">
              <a:spcAft>
                <a:spcPts val="6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We computed </a:t>
            </a:r>
            <a:r>
              <a:rPr lang="en-US" b="1" dirty="0">
                <a:solidFill>
                  <a:srgbClr val="002060"/>
                </a:solidFill>
                <a:latin typeface="Calibri" panose="020F0502020204030204" pitchFamily="34" charset="0"/>
                <a:cs typeface="Calibri" panose="020F0502020204030204" pitchFamily="34" charset="0"/>
              </a:rPr>
              <a:t>correlation coefficients </a:t>
            </a:r>
            <a:r>
              <a:rPr lang="en-US" dirty="0">
                <a:latin typeface="Calibri" panose="020F0502020204030204" pitchFamily="34" charset="0"/>
                <a:cs typeface="Calibri" panose="020F0502020204030204" pitchFamily="34" charset="0"/>
                <a:sym typeface="Symbol" pitchFamily="18" charset="2"/>
              </a:rPr>
              <a:t>between </a:t>
            </a:r>
            <a:r>
              <a:rPr lang="en-US" dirty="0">
                <a:latin typeface="Calibri" panose="020F0502020204030204" pitchFamily="34" charset="0"/>
                <a:cs typeface="Calibri" panose="020F0502020204030204" pitchFamily="34" charset="0"/>
              </a:rPr>
              <a:t>GAO and each grouped CMIP6-based HAM for </a:t>
            </a:r>
            <a:r>
              <a:rPr lang="en-US" dirty="0">
                <a:latin typeface="Calibri" panose="020F0502020204030204" pitchFamily="34" charset="0"/>
                <a:cs typeface="Calibri" panose="020F0502020204030204" pitchFamily="34" charset="0"/>
                <a:sym typeface="Symbol" pitchFamily="18" charset="2"/>
              </a:rPr>
              <a:t></a:t>
            </a:r>
            <a:r>
              <a:rPr lang="en-US" baseline="-25000" dirty="0">
                <a:latin typeface="Calibri" panose="020F0502020204030204" pitchFamily="34" charset="0"/>
                <a:cs typeface="Calibri" panose="020F0502020204030204" pitchFamily="34" charset="0"/>
                <a:sym typeface="Symbol" pitchFamily="18" charset="2"/>
              </a:rPr>
              <a:t>1</a:t>
            </a:r>
            <a:r>
              <a:rPr lang="en-US" dirty="0">
                <a:latin typeface="Calibri" panose="020F0502020204030204" pitchFamily="34" charset="0"/>
                <a:cs typeface="Calibri" panose="020F0502020204030204" pitchFamily="34" charset="0"/>
                <a:sym typeface="Symbol" pitchFamily="18" charset="2"/>
              </a:rPr>
              <a:t> and </a:t>
            </a:r>
            <a:r>
              <a:rPr lang="en-US" baseline="-25000" dirty="0">
                <a:latin typeface="Calibri" panose="020F0502020204030204" pitchFamily="34" charset="0"/>
                <a:cs typeface="Calibri" panose="020F0502020204030204" pitchFamily="34" charset="0"/>
                <a:sym typeface="Symbol" pitchFamily="18" charset="2"/>
              </a:rPr>
              <a:t>2</a:t>
            </a:r>
            <a:r>
              <a:rPr lang="en-US" dirty="0">
                <a:latin typeface="Calibri" panose="020F0502020204030204" pitchFamily="34" charset="0"/>
                <a:cs typeface="Calibri" panose="020F0502020204030204" pitchFamily="34" charset="0"/>
                <a:sym typeface="Symbol" pitchFamily="18" charset="2"/>
              </a:rPr>
              <a:t> components</a:t>
            </a:r>
            <a:r>
              <a:rPr lang="en-US" dirty="0">
                <a:latin typeface="Calibri" panose="020F0502020204030204" pitchFamily="34" charset="0"/>
                <a:cs typeface="Calibri" panose="020F0502020204030204" pitchFamily="34" charset="0"/>
              </a:rPr>
              <a:t>. We then searched for the maximum value.</a:t>
            </a:r>
          </a:p>
          <a:p>
            <a:pPr marL="800100" lvl="1" indent="-342900" algn="just">
              <a:spcAft>
                <a:spcPts val="600"/>
              </a:spcAft>
              <a:buFont typeface="Wingdings" panose="05000000000000000000" pitchFamily="2" charset="2"/>
              <a:buChar char="Ø"/>
            </a:pPr>
            <a:endParaRPr lang="en-US" sz="2000" dirty="0">
              <a:solidFill>
                <a:srgbClr val="002060"/>
              </a:solidFill>
              <a:latin typeface="Calibri" panose="020F0502020204030204" pitchFamily="34" charset="0"/>
              <a:cs typeface="Calibri" panose="020F0502020204030204" pitchFamily="34" charset="0"/>
            </a:endParaRPr>
          </a:p>
        </p:txBody>
      </p:sp>
      <p:pic>
        <p:nvPicPr>
          <p:cNvPr id="3" name="Obraz 2"/>
          <p:cNvPicPr>
            <a:picLocks noChangeAspect="1"/>
          </p:cNvPicPr>
          <p:nvPr/>
        </p:nvPicPr>
        <p:blipFill>
          <a:blip r:embed="rId2"/>
          <a:stretch>
            <a:fillRect/>
          </a:stretch>
        </p:blipFill>
        <p:spPr>
          <a:xfrm>
            <a:off x="72000" y="648000"/>
            <a:ext cx="6667852" cy="5184000"/>
          </a:xfrm>
          <a:prstGeom prst="rect">
            <a:avLst/>
          </a:prstGeom>
        </p:spPr>
      </p:pic>
    </p:spTree>
    <p:extLst>
      <p:ext uri="{BB962C8B-B14F-4D97-AF65-F5344CB8AC3E}">
        <p14:creationId xmlns:p14="http://schemas.microsoft.com/office/powerpoint/2010/main" val="1842682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stretch>
            <a:fillRect/>
          </a:stretch>
        </p:blipFill>
        <p:spPr>
          <a:xfrm>
            <a:off x="72000" y="648000"/>
            <a:ext cx="6667852" cy="5184000"/>
          </a:xfrm>
          <a:prstGeom prst="rect">
            <a:avLst/>
          </a:prstGeom>
        </p:spPr>
      </p:pic>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19</a:t>
            </a:fld>
            <a:endParaRPr lang="en-GB" dirty="0"/>
          </a:p>
        </p:txBody>
      </p:sp>
      <p:sp>
        <p:nvSpPr>
          <p:cNvPr id="8" name="Tytuł 1"/>
          <p:cNvSpPr>
            <a:spLocks noGrp="1"/>
          </p:cNvSpPr>
          <p:nvPr>
            <p:ph type="title"/>
          </p:nvPr>
        </p:nvSpPr>
        <p:spPr>
          <a:xfrm>
            <a:off x="324465" y="136525"/>
            <a:ext cx="11503740" cy="630391"/>
          </a:xfrm>
        </p:spPr>
        <p:txBody>
          <a:bodyPr/>
          <a:lstStyle/>
          <a:p>
            <a:r>
              <a:rPr lang="pl-PL" dirty="0" err="1"/>
              <a:t>Grouped</a:t>
            </a:r>
            <a:r>
              <a:rPr lang="pl-PL" dirty="0"/>
              <a:t> </a:t>
            </a:r>
            <a:r>
              <a:rPr lang="pl-PL" dirty="0" err="1"/>
              <a:t>models</a:t>
            </a:r>
            <a:r>
              <a:rPr lang="pl-PL" dirty="0"/>
              <a:t> – </a:t>
            </a:r>
            <a:r>
              <a:rPr lang="pl-PL" dirty="0" err="1"/>
              <a:t>Nonseasonal</a:t>
            </a:r>
            <a:r>
              <a:rPr lang="pl-PL" dirty="0"/>
              <a:t> – Best </a:t>
            </a:r>
            <a:r>
              <a:rPr lang="pl-PL" dirty="0" err="1"/>
              <a:t>models</a:t>
            </a:r>
            <a:endParaRPr lang="pl-PL" dirty="0"/>
          </a:p>
        </p:txBody>
      </p:sp>
      <mc:AlternateContent xmlns:mc="http://schemas.openxmlformats.org/markup-compatibility/2006" xmlns:a14="http://schemas.microsoft.com/office/drawing/2010/main">
        <mc:Choice Requires="a14">
          <p:graphicFrame>
            <p:nvGraphicFramePr>
              <p:cNvPr id="10" name="Tabela 9"/>
              <p:cNvGraphicFramePr>
                <a:graphicFrameLocks noGrp="1"/>
              </p:cNvGraphicFramePr>
              <p:nvPr>
                <p:extLst>
                  <p:ext uri="{D42A27DB-BD31-4B8C-83A1-F6EECF244321}">
                    <p14:modId xmlns:p14="http://schemas.microsoft.com/office/powerpoint/2010/main" val="2872976813"/>
                  </p:ext>
                </p:extLst>
              </p:nvPr>
            </p:nvGraphicFramePr>
            <p:xfrm>
              <a:off x="6840000" y="1620000"/>
              <a:ext cx="5040000" cy="935355"/>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187071">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pl-PL" sz="1200" b="1" i="1" smtClean="0">
                                      <a:solidFill>
                                        <a:schemeClr val="tx1"/>
                                      </a:solidFill>
                                      <a:effectLst/>
                                      <a:latin typeface="Cambria Math" panose="02040503050406030204" pitchFamily="18" charset="0"/>
                                    </a:rPr>
                                    <m:t>𝟐</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187071">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7071">
                    <a:tc>
                      <a:txBody>
                        <a:bodyPr/>
                        <a:lstStyle/>
                        <a:p>
                          <a:pPr algn="ctr">
                            <a:lnSpc>
                              <a:spcPct val="107000"/>
                            </a:lnSpc>
                            <a:spcAft>
                              <a:spcPts val="0"/>
                            </a:spcAft>
                          </a:pPr>
                          <a:r>
                            <a:rPr lang="pl-PL" sz="1200" b="0" dirty="0">
                              <a:solidFill>
                                <a:srgbClr val="FF0000"/>
                              </a:solidFill>
                              <a:effectLst/>
                            </a:rPr>
                            <a:t>GFDL</a:t>
                          </a:r>
                          <a:endParaRPr lang="pl-PL" sz="12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00"/>
                              </a:solidFill>
                              <a:effectLst/>
                            </a:rPr>
                            <a:t>0.55</a:t>
                          </a:r>
                          <a:endParaRPr lang="pl-PL" sz="12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00FF"/>
                              </a:solidFill>
                              <a:effectLst/>
                            </a:rPr>
                            <a:t>GFDL</a:t>
                          </a:r>
                          <a:endParaRPr lang="pl-PL" sz="1200" b="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00FF"/>
                              </a:solidFill>
                              <a:effectLst/>
                            </a:rPr>
                            <a:t>0.02</a:t>
                          </a:r>
                          <a:endParaRPr lang="pl-PL" sz="1200" b="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7071">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10.51</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3.55</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7071">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10.75</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40.48</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Choice>
        <mc:Fallback xmlns="">
          <p:graphicFrame>
            <p:nvGraphicFramePr>
              <p:cNvPr id="10" name="Tabela 9"/>
              <p:cNvGraphicFramePr>
                <a:graphicFrameLocks noGrp="1"/>
              </p:cNvGraphicFramePr>
              <p:nvPr>
                <p:extLst>
                  <p:ext uri="{D42A27DB-BD31-4B8C-83A1-F6EECF244321}">
                    <p14:modId xmlns:p14="http://schemas.microsoft.com/office/powerpoint/2010/main" val="2872976813"/>
                  </p:ext>
                </p:extLst>
              </p:nvPr>
            </p:nvGraphicFramePr>
            <p:xfrm>
              <a:off x="6840000" y="1620000"/>
              <a:ext cx="5040000" cy="935355"/>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187071">
                    <a:tc gridSpan="2">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42" t="-19355" r="-100242" b="-448387"/>
                          </a:stretch>
                        </a:blipFill>
                      </a:tcPr>
                    </a:tc>
                    <a:tc hMerge="1">
                      <a:txBody>
                        <a:bodyPr/>
                        <a:lstStyle/>
                        <a:p>
                          <a:endParaRPr lang="pl-PL"/>
                        </a:p>
                      </a:txBody>
                      <a:tcPr/>
                    </a:tc>
                    <a:tc gridSpan="2">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484" t="-19355" r="-484" b="-448387"/>
                          </a:stretch>
                        </a:blipFill>
                      </a:tcPr>
                    </a:tc>
                    <a:tc hMerge="1">
                      <a:txBody>
                        <a:bodyPr/>
                        <a:lstStyle/>
                        <a:p>
                          <a:endParaRPr lang="pl-PL"/>
                        </a:p>
                      </a:txBody>
                      <a:tcPr/>
                    </a:tc>
                    <a:extLst>
                      <a:ext uri="{0D108BD9-81ED-4DB2-BD59-A6C34878D82A}">
                        <a16:rowId xmlns:a16="http://schemas.microsoft.com/office/drawing/2014/main" val="10000"/>
                      </a:ext>
                    </a:extLst>
                  </a:tr>
                  <a:tr h="187071">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7071">
                    <a:tc>
                      <a:txBody>
                        <a:bodyPr/>
                        <a:lstStyle/>
                        <a:p>
                          <a:pPr algn="ctr">
                            <a:lnSpc>
                              <a:spcPct val="107000"/>
                            </a:lnSpc>
                            <a:spcAft>
                              <a:spcPts val="0"/>
                            </a:spcAft>
                          </a:pPr>
                          <a:r>
                            <a:rPr lang="pl-PL" sz="1200" b="0" dirty="0">
                              <a:solidFill>
                                <a:srgbClr val="FF0000"/>
                              </a:solidFill>
                              <a:effectLst/>
                            </a:rPr>
                            <a:t>GFDL</a:t>
                          </a:r>
                          <a:endParaRPr lang="pl-PL" sz="12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00"/>
                              </a:solidFill>
                              <a:effectLst/>
                            </a:rPr>
                            <a:t>0.55</a:t>
                          </a:r>
                          <a:endParaRPr lang="pl-PL" sz="12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00FF"/>
                              </a:solidFill>
                              <a:effectLst/>
                            </a:rPr>
                            <a:t>GFDL</a:t>
                          </a:r>
                          <a:endParaRPr lang="pl-PL" sz="1200" b="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00FF"/>
                              </a:solidFill>
                              <a:effectLst/>
                            </a:rPr>
                            <a:t>0.02</a:t>
                          </a:r>
                          <a:endParaRPr lang="pl-PL" sz="1200" b="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7071">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10.51</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3.55</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7071">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10.75</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40.48</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Fallback>
      </mc:AlternateContent>
      <p:sp>
        <p:nvSpPr>
          <p:cNvPr id="11" name="Rectangle 1"/>
          <p:cNvSpPr>
            <a:spLocks noChangeArrowheads="1"/>
          </p:cNvSpPr>
          <p:nvPr/>
        </p:nvSpPr>
        <p:spPr bwMode="auto">
          <a:xfrm>
            <a:off x="6840000" y="972000"/>
            <a:ext cx="504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6</a:t>
            </a:r>
            <a:r>
              <a:rPr kumimoji="0" lang="pl-PL"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Absolute values of differences of non-seasonal variance in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1</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and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2</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between GAO and HAM from CMIP6 </a:t>
            </a:r>
            <a:endParaRPr kumimoji="0" lang="pl-PL" altLang="pl-PL" sz="16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2" name="Tabela 11"/>
              <p:cNvGraphicFramePr>
                <a:graphicFrameLocks noGrp="1"/>
              </p:cNvGraphicFramePr>
              <p:nvPr>
                <p:extLst>
                  <p:ext uri="{D42A27DB-BD31-4B8C-83A1-F6EECF244321}">
                    <p14:modId xmlns:p14="http://schemas.microsoft.com/office/powerpoint/2010/main" val="207830107"/>
                  </p:ext>
                </p:extLst>
              </p:nvPr>
            </p:nvGraphicFramePr>
            <p:xfrm>
              <a:off x="6840000" y="4320000"/>
              <a:ext cx="5040000" cy="934847"/>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0">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pl-PL" sz="1200" b="1" i="1" smtClean="0">
                                      <a:solidFill>
                                        <a:schemeClr val="tx1"/>
                                      </a:solidFill>
                                      <a:effectLst/>
                                      <a:latin typeface="Cambria Math" panose="02040503050406030204" pitchFamily="18" charset="0"/>
                                    </a:rPr>
                                    <m:t>𝟐</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0">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lnSpc>
                              <a:spcPct val="107000"/>
                            </a:lnSpc>
                            <a:spcAft>
                              <a:spcPts val="0"/>
                            </a:spcAft>
                          </a:pPr>
                          <a:r>
                            <a:rPr lang="pl-PL" sz="1200" b="0" kern="1200" dirty="0">
                              <a:solidFill>
                                <a:srgbClr val="FF0000"/>
                              </a:solidFill>
                              <a:effectLst/>
                              <a:latin typeface="+mn-lt"/>
                              <a:ea typeface="+mn-ea"/>
                              <a:cs typeface="+mn-cs"/>
                            </a:rPr>
                            <a:t>BCC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00"/>
                              </a:solidFill>
                              <a:effectLst/>
                              <a:latin typeface="+mn-lt"/>
                              <a:ea typeface="+mn-ea"/>
                              <a:cs typeface="+mn-cs"/>
                            </a:rPr>
                            <a:t>0.39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00FF"/>
                              </a:solidFill>
                              <a:effectLst/>
                              <a:latin typeface="+mn-lt"/>
                              <a:ea typeface="+mn-ea"/>
                              <a:cs typeface="+mn-cs"/>
                            </a:rPr>
                            <a:t>MIROC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00FF"/>
                              </a:solidFill>
                              <a:effectLst/>
                              <a:latin typeface="+mn-lt"/>
                              <a:ea typeface="+mn-ea"/>
                              <a:cs typeface="+mn-cs"/>
                            </a:rPr>
                            <a:t>0.49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0">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0">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Choice>
        <mc:Fallback xmlns="">
          <p:graphicFrame>
            <p:nvGraphicFramePr>
              <p:cNvPr id="12" name="Tabela 11"/>
              <p:cNvGraphicFramePr>
                <a:graphicFrameLocks noGrp="1"/>
              </p:cNvGraphicFramePr>
              <p:nvPr>
                <p:extLst>
                  <p:ext uri="{D42A27DB-BD31-4B8C-83A1-F6EECF244321}">
                    <p14:modId xmlns:p14="http://schemas.microsoft.com/office/powerpoint/2010/main" val="207830107"/>
                  </p:ext>
                </p:extLst>
              </p:nvPr>
            </p:nvGraphicFramePr>
            <p:xfrm>
              <a:off x="6840000" y="4320000"/>
              <a:ext cx="5040000" cy="934847"/>
            </p:xfrm>
            <a:graphic>
              <a:graphicData uri="http://schemas.openxmlformats.org/drawingml/2006/table">
                <a:tbl>
                  <a:tblPr firstRow="1" firstCol="1" bandRow="1">
                    <a:tableStyleId>{B301B821-A1FF-4177-AEE7-76D212191A09}</a:tableStyleId>
                  </a:tblPr>
                  <a:tblGrid>
                    <a:gridCol w="1260000">
                      <a:extLst>
                        <a:ext uri="{9D8B030D-6E8A-4147-A177-3AD203B41FA5}">
                          <a16:colId xmlns="" xmlns:a16="http://schemas.microsoft.com/office/drawing/2014/main" xmlns:a14="http://schemas.microsoft.com/office/drawing/2010/main" val="20000"/>
                        </a:ext>
                      </a:extLst>
                    </a:gridCol>
                    <a:gridCol w="1260000">
                      <a:extLst>
                        <a:ext uri="{9D8B030D-6E8A-4147-A177-3AD203B41FA5}">
                          <a16:colId xmlns="" xmlns:a16="http://schemas.microsoft.com/office/drawing/2014/main" xmlns:a14="http://schemas.microsoft.com/office/drawing/2010/main" val="20001"/>
                        </a:ext>
                      </a:extLst>
                    </a:gridCol>
                    <a:gridCol w="1260000">
                      <a:extLst>
                        <a:ext uri="{9D8B030D-6E8A-4147-A177-3AD203B41FA5}">
                          <a16:colId xmlns="" xmlns:a16="http://schemas.microsoft.com/office/drawing/2014/main" xmlns:a14="http://schemas.microsoft.com/office/drawing/2010/main" val="20002"/>
                        </a:ext>
                      </a:extLst>
                    </a:gridCol>
                    <a:gridCol w="1260000">
                      <a:extLst>
                        <a:ext uri="{9D8B030D-6E8A-4147-A177-3AD203B41FA5}">
                          <a16:colId xmlns="" xmlns:a16="http://schemas.microsoft.com/office/drawing/2014/main" xmlns:a14="http://schemas.microsoft.com/office/drawing/2010/main" val="20003"/>
                        </a:ext>
                      </a:extLst>
                    </a:gridCol>
                  </a:tblGrid>
                  <a:tr h="186563">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42" t="-19355" r="-100242" b="-448387"/>
                          </a:stretch>
                        </a:blipFill>
                      </a:tcPr>
                    </a:tc>
                    <a:tc hMerge="1">
                      <a:txBody>
                        <a:bodyPr/>
                        <a:lstStyle/>
                        <a:p>
                          <a:endParaRPr lang="pl-PL"/>
                        </a:p>
                      </a:txBody>
                      <a:tcPr/>
                    </a:tc>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00484" t="-19355" r="-484" b="-448387"/>
                          </a:stretch>
                        </a:blipFill>
                      </a:tcPr>
                    </a:tc>
                    <a:tc hMerge="1">
                      <a:txBody>
                        <a:bodyPr/>
                        <a:lstStyle/>
                        <a:p>
                          <a:endParaRPr lang="pl-PL"/>
                        </a:p>
                      </a:txBody>
                      <a:tcPr/>
                    </a:tc>
                    <a:extLst>
                      <a:ext uri="{0D108BD9-81ED-4DB2-BD59-A6C34878D82A}">
                        <a16:rowId xmlns="" xmlns:a16="http://schemas.microsoft.com/office/drawing/2014/main" xmlns:a14="http://schemas.microsoft.com/office/drawing/2010/main" val="10000"/>
                      </a:ext>
                    </a:extLst>
                  </a:tr>
                  <a:tr h="187071">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1"/>
                      </a:ext>
                    </a:extLst>
                  </a:tr>
                  <a:tr h="187071">
                    <a:tc>
                      <a:txBody>
                        <a:bodyPr/>
                        <a:lstStyle/>
                        <a:p>
                          <a:pPr algn="ctr">
                            <a:lnSpc>
                              <a:spcPct val="107000"/>
                            </a:lnSpc>
                            <a:spcAft>
                              <a:spcPts val="0"/>
                            </a:spcAft>
                          </a:pPr>
                          <a:r>
                            <a:rPr lang="pl-PL" sz="1200" b="0" kern="1200" dirty="0">
                              <a:solidFill>
                                <a:srgbClr val="FF0000"/>
                              </a:solidFill>
                              <a:effectLst/>
                              <a:latin typeface="+mn-lt"/>
                              <a:ea typeface="+mn-ea"/>
                              <a:cs typeface="+mn-cs"/>
                            </a:rPr>
                            <a:t>BCC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00"/>
                              </a:solidFill>
                              <a:effectLst/>
                              <a:latin typeface="+mn-lt"/>
                              <a:ea typeface="+mn-ea"/>
                              <a:cs typeface="+mn-cs"/>
                            </a:rPr>
                            <a:t>0.39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00FF"/>
                              </a:solidFill>
                              <a:effectLst/>
                              <a:latin typeface="+mn-lt"/>
                              <a:ea typeface="+mn-ea"/>
                              <a:cs typeface="+mn-cs"/>
                            </a:rPr>
                            <a:t>MIROC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00FF"/>
                              </a:solidFill>
                              <a:effectLst/>
                              <a:latin typeface="+mn-lt"/>
                              <a:ea typeface="+mn-ea"/>
                              <a:cs typeface="+mn-cs"/>
                            </a:rPr>
                            <a:t>0.49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0"/>
                      </a:ext>
                    </a:extLst>
                  </a:tr>
                  <a:tr h="187071">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1"/>
                      </a:ext>
                    </a:extLst>
                  </a:tr>
                  <a:tr h="187071">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2"/>
                      </a:ext>
                    </a:extLst>
                  </a:tr>
                </a:tbl>
              </a:graphicData>
            </a:graphic>
          </p:graphicFrame>
        </mc:Fallback>
      </mc:AlternateContent>
      <p:sp>
        <p:nvSpPr>
          <p:cNvPr id="13" name="Rectangle 1"/>
          <p:cNvSpPr>
            <a:spLocks noChangeArrowheads="1"/>
          </p:cNvSpPr>
          <p:nvPr/>
        </p:nvSpPr>
        <p:spPr bwMode="auto">
          <a:xfrm>
            <a:off x="6840000" y="3708000"/>
            <a:ext cx="504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7.</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Correlation coefficients between GAO and HAM from CMIP6 for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1</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and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2</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endParaRPr kumimoji="0" lang="en-US" altLang="pl-PL" sz="1600" b="0" i="0" u="none" strike="noStrike" cap="none" normalizeH="0" baseline="0" dirty="0">
              <a:ln>
                <a:noFill/>
              </a:ln>
              <a:solidFill>
                <a:schemeClr val="tx1"/>
              </a:solidFill>
              <a:effectLst/>
              <a:latin typeface="Arial" panose="020B0604020202020204" pitchFamily="34" charset="0"/>
            </a:endParaRPr>
          </a:p>
        </p:txBody>
      </p:sp>
      <p:sp>
        <p:nvSpPr>
          <p:cNvPr id="15" name="pole tekstowe 14">
            <a:extLst>
              <a:ext uri="{FF2B5EF4-FFF2-40B4-BE49-F238E27FC236}">
                <a16:creationId xmlns:a16="http://schemas.microsoft.com/office/drawing/2014/main" id="{27315E62-C11F-401B-8F6D-6549F89D469F}"/>
              </a:ext>
            </a:extLst>
          </p:cNvPr>
          <p:cNvSpPr txBox="1"/>
          <p:nvPr/>
        </p:nvSpPr>
        <p:spPr>
          <a:xfrm>
            <a:off x="72000" y="5436000"/>
            <a:ext cx="6664847" cy="830997"/>
          </a:xfrm>
          <a:prstGeom prst="rect">
            <a:avLst/>
          </a:prstGeom>
          <a:noFill/>
        </p:spPr>
        <p:txBody>
          <a:bodyPr wrap="square" rtlCol="0">
            <a:spAutoFit/>
          </a:bodyPr>
          <a:lstStyle/>
          <a:p>
            <a:pPr algn="ctr"/>
            <a:r>
              <a:rPr lang="en-US" sz="1600" b="1" dirty="0">
                <a:solidFill>
                  <a:srgbClr val="002060"/>
                </a:solidFill>
                <a:latin typeface="Calibri" panose="020F0502020204030204" pitchFamily="34" charset="0"/>
                <a:cs typeface="Calibri" panose="020F0502020204030204" pitchFamily="34" charset="0"/>
              </a:rPr>
              <a:t>Fig. 10. </a:t>
            </a:r>
            <a:r>
              <a:rPr lang="en-US"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US" sz="1600" baseline="-25000" dirty="0">
                <a:solidFill>
                  <a:srgbClr val="002060"/>
                </a:solidFill>
                <a:latin typeface="Calibri" panose="020F0502020204030204" pitchFamily="34" charset="0"/>
                <a:cs typeface="Calibri" panose="020F0502020204030204" pitchFamily="34" charset="0"/>
              </a:rPr>
              <a:t>1</a:t>
            </a:r>
            <a:r>
              <a:rPr lang="en-US" sz="1600" dirty="0">
                <a:solidFill>
                  <a:srgbClr val="002060"/>
                </a:solidFill>
                <a:latin typeface="Calibri" panose="020F0502020204030204" pitchFamily="34" charset="0"/>
                <a:cs typeface="Calibri" panose="020F0502020204030204" pitchFamily="34" charset="0"/>
              </a:rPr>
              <a:t> and </a:t>
            </a:r>
            <a:r>
              <a:rPr lang="en-US"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US" sz="1600" baseline="-25000" dirty="0">
                <a:solidFill>
                  <a:srgbClr val="002060"/>
                </a:solidFill>
                <a:latin typeface="Calibri" panose="020F0502020204030204" pitchFamily="34" charset="0"/>
                <a:cs typeface="Calibri" panose="020F0502020204030204" pitchFamily="34" charset="0"/>
              </a:rPr>
              <a:t>2</a:t>
            </a:r>
            <a:r>
              <a:rPr lang="en-US" sz="1600" dirty="0">
                <a:solidFill>
                  <a:srgbClr val="002060"/>
                </a:solidFill>
                <a:latin typeface="Calibri" panose="020F0502020204030204" pitchFamily="34" charset="0"/>
                <a:cs typeface="Calibri" panose="020F0502020204030204" pitchFamily="34" charset="0"/>
              </a:rPr>
              <a:t> components of non-seasonal oscillations in GAO and HAM computed from GRACE, LSDM together with best fitted grouped CMIP6 models</a:t>
            </a:r>
          </a:p>
        </p:txBody>
      </p:sp>
      <p:sp>
        <p:nvSpPr>
          <p:cNvPr id="2" name="pole tekstowe 1">
            <a:extLst>
              <a:ext uri="{FF2B5EF4-FFF2-40B4-BE49-F238E27FC236}">
                <a16:creationId xmlns:a16="http://schemas.microsoft.com/office/drawing/2014/main" id="{8ABB89E9-E1C4-7D97-5754-518384C5EF71}"/>
              </a:ext>
            </a:extLst>
          </p:cNvPr>
          <p:cNvSpPr txBox="1"/>
          <p:nvPr/>
        </p:nvSpPr>
        <p:spPr>
          <a:xfrm>
            <a:off x="6840000" y="2780928"/>
            <a:ext cx="5018633" cy="646331"/>
          </a:xfrm>
          <a:prstGeom prst="rect">
            <a:avLst/>
          </a:prstGeom>
          <a:noFill/>
        </p:spPr>
        <p:txBody>
          <a:bodyPr wrap="square" rtlCol="0">
            <a:spAutoFit/>
          </a:bodyPr>
          <a:lstStyle/>
          <a:p>
            <a:pPr marL="288000" indent="-288000" algn="just">
              <a:buFont typeface="Wingdings" panose="05000000000000000000" pitchFamily="2" charset="2"/>
              <a:buChar char="Ø"/>
            </a:pPr>
            <a:r>
              <a:rPr lang="en-US" dirty="0"/>
              <a:t>GFDL is better fitted to GAO in variance than GRACE and LS</a:t>
            </a:r>
            <a:r>
              <a:rPr lang="pl-PL" dirty="0"/>
              <a:t>D</a:t>
            </a:r>
            <a:r>
              <a:rPr lang="en-US" dirty="0"/>
              <a:t>M.</a:t>
            </a:r>
          </a:p>
        </p:txBody>
      </p:sp>
    </p:spTree>
    <p:extLst>
      <p:ext uri="{BB962C8B-B14F-4D97-AF65-F5344CB8AC3E}">
        <p14:creationId xmlns:p14="http://schemas.microsoft.com/office/powerpoint/2010/main" val="4263625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B06DE2-C3D2-47EA-A8F8-AD94BD91A89D}"/>
              </a:ext>
            </a:extLst>
          </p:cNvPr>
          <p:cNvSpPr>
            <a:spLocks noGrp="1"/>
          </p:cNvSpPr>
          <p:nvPr>
            <p:ph type="title"/>
          </p:nvPr>
        </p:nvSpPr>
        <p:spPr/>
        <p:txBody>
          <a:bodyPr/>
          <a:lstStyle/>
          <a:p>
            <a:r>
              <a:rPr lang="en-US" dirty="0"/>
              <a:t>Introduction</a:t>
            </a:r>
          </a:p>
        </p:txBody>
      </p:sp>
      <p:sp>
        <p:nvSpPr>
          <p:cNvPr id="3" name="Symbol zastępczy zawartości 2">
            <a:extLst>
              <a:ext uri="{FF2B5EF4-FFF2-40B4-BE49-F238E27FC236}">
                <a16:creationId xmlns:a16="http://schemas.microsoft.com/office/drawing/2014/main" id="{301C1BB6-7C21-4B8F-AD1B-9CADA88020DF}"/>
              </a:ext>
            </a:extLst>
          </p:cNvPr>
          <p:cNvSpPr>
            <a:spLocks noGrp="1"/>
          </p:cNvSpPr>
          <p:nvPr>
            <p:ph idx="1"/>
          </p:nvPr>
        </p:nvSpPr>
        <p:spPr/>
        <p:txBody>
          <a:bodyPr>
            <a:noAutofit/>
          </a:bodyPr>
          <a:lstStyle/>
          <a:p>
            <a:pPr algn="just"/>
            <a:r>
              <a:rPr lang="en-GB" dirty="0"/>
              <a:t>The excitation of polar motion (PM) resulting from changes in mass redistribution of hydrosphere can be expressed with </a:t>
            </a:r>
            <a:r>
              <a:rPr lang="en-GB" b="1" dirty="0">
                <a:solidFill>
                  <a:srgbClr val="002060"/>
                </a:solidFill>
              </a:rPr>
              <a:t>hydrological angular momentum (HAM)</a:t>
            </a:r>
            <a:r>
              <a:rPr lang="en-GB" dirty="0">
                <a:solidFill>
                  <a:srgbClr val="0070C0"/>
                </a:solidFill>
              </a:rPr>
              <a:t> </a:t>
            </a:r>
            <a:r>
              <a:rPr lang="en-GB" dirty="0"/>
              <a:t>series, which can be estimated from: </a:t>
            </a:r>
            <a:r>
              <a:rPr lang="en-GB" b="1" dirty="0">
                <a:solidFill>
                  <a:srgbClr val="002060"/>
                </a:solidFill>
              </a:rPr>
              <a:t>global models of continental hydrosphere, Earth’s gravity field variations, numerical climate models.</a:t>
            </a:r>
          </a:p>
          <a:p>
            <a:pPr algn="just"/>
            <a:endParaRPr lang="en-GB" b="1" dirty="0">
              <a:solidFill>
                <a:srgbClr val="002060"/>
              </a:solidFill>
            </a:endParaRPr>
          </a:p>
          <a:p>
            <a:pPr algn="just">
              <a:defRPr/>
            </a:pPr>
            <a:r>
              <a:rPr lang="en-GB" dirty="0">
                <a:latin typeface="Calibri" panose="020F0502020204030204" pitchFamily="34" charset="0"/>
                <a:cs typeface="Calibri" panose="020F0502020204030204" pitchFamily="34" charset="0"/>
              </a:rPr>
              <a:t>The aim of this study is to determine </a:t>
            </a:r>
            <a:r>
              <a:rPr lang="en-GB" b="1" dirty="0">
                <a:solidFill>
                  <a:srgbClr val="0070C0"/>
                </a:solidFill>
                <a:latin typeface="Calibri" panose="020F0502020204030204" pitchFamily="34" charset="0"/>
                <a:cs typeface="Calibri" panose="020F0502020204030204" pitchFamily="34" charset="0"/>
              </a:rPr>
              <a:t>hydrological excitation of PM (hydrological angular momentum, HAM) </a:t>
            </a:r>
            <a:r>
              <a:rPr lang="en-GB" dirty="0">
                <a:latin typeface="Calibri" panose="020F0502020204030204" pitchFamily="34" charset="0"/>
                <a:cs typeface="Calibri" panose="020F0502020204030204" pitchFamily="34" charset="0"/>
              </a:rPr>
              <a:t>from various climate models collected and made available under the Coupled Model Intercomparison Project Phase 6 (CMIP6) and to validate CMIP6-based HAM estimates using precise geodetic measurements of the pole coordinates (geodetic residuals, GAO).</a:t>
            </a:r>
          </a:p>
          <a:p>
            <a:pPr algn="just">
              <a:defRPr/>
            </a:pPr>
            <a:endParaRPr lang="en-GB" b="1" dirty="0">
              <a:solidFill>
                <a:srgbClr val="002060"/>
              </a:solidFill>
            </a:endParaRPr>
          </a:p>
          <a:p>
            <a:pPr algn="just"/>
            <a:r>
              <a:rPr lang="en-GB" dirty="0"/>
              <a:t>Our preliminary analyses have shown that selection of the best CMIP6 model for the study of HAM depends on several factors such as considered oscillation, analysed equatorial component of HAM or the assumed criterion of validation (</a:t>
            </a:r>
            <a:r>
              <a:rPr lang="en-GB" i="1" dirty="0"/>
              <a:t>Nastula et al. 2022</a:t>
            </a:r>
            <a:r>
              <a:rPr lang="en-GB" dirty="0"/>
              <a:t>).</a:t>
            </a:r>
          </a:p>
          <a:p>
            <a:pPr algn="just"/>
            <a:r>
              <a:rPr lang="en-GB" dirty="0"/>
              <a:t>Overall, the correspondence between GAO and HAM received from CMIP6 is generally lower than the previously obtained consistency between GAO and HAM determined from Gravity Recovery and Climate Experiment (GRACE) data. </a:t>
            </a:r>
          </a:p>
          <a:p>
            <a:pPr algn="just"/>
            <a:r>
              <a:rPr lang="en-GB" dirty="0"/>
              <a:t>However, it may be possible to find one or a few CMIP6 models from among almost several hundred available that provides HAM series more compatible with GAO than HAM from GRACE or LSDM, especially in annual oscillations. </a:t>
            </a:r>
          </a:p>
          <a:p>
            <a:pPr marL="0" indent="0" algn="just">
              <a:buNone/>
            </a:pPr>
            <a:endParaRPr lang="en-GB" sz="1600" dirty="0"/>
          </a:p>
          <a:p>
            <a:pPr marL="0" indent="0" algn="just">
              <a:buNone/>
            </a:pPr>
            <a:r>
              <a:rPr lang="en-GB" sz="1600" i="1" dirty="0"/>
              <a:t>Nastula, J., Śliwińska, J., Kur, T., Wińska, M., Partyka, A. (2022). Preliminary study on hydrological angular momentum determined from CMIP6 historical simulations. Earth, Planets and Space, 74, 1–26. https://doi.org/10.1186/s40623-022-01636-z</a:t>
            </a:r>
          </a:p>
          <a:p>
            <a:pPr algn="just"/>
            <a:endParaRPr lang="en-GB" dirty="0"/>
          </a:p>
        </p:txBody>
      </p:sp>
      <p:sp>
        <p:nvSpPr>
          <p:cNvPr id="4" name="Symbol zastępczy daty 3">
            <a:extLst>
              <a:ext uri="{FF2B5EF4-FFF2-40B4-BE49-F238E27FC236}">
                <a16:creationId xmlns:a16="http://schemas.microsoft.com/office/drawing/2014/main" id="{62C4FF51-2412-47D7-B997-2DBF4D9AD7D7}"/>
              </a:ext>
            </a:extLst>
          </p:cNvPr>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a:extLst>
              <a:ext uri="{FF2B5EF4-FFF2-40B4-BE49-F238E27FC236}">
                <a16:creationId xmlns:a16="http://schemas.microsoft.com/office/drawing/2014/main" id="{E7D784E1-9F81-4F23-A15A-0ADCA973611E}"/>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CD286D8C-DDAF-4D9F-A179-F9AF21F68435}"/>
              </a:ext>
            </a:extLst>
          </p:cNvPr>
          <p:cNvSpPr>
            <a:spLocks noGrp="1"/>
          </p:cNvSpPr>
          <p:nvPr>
            <p:ph type="sldNum" sz="quarter" idx="12"/>
          </p:nvPr>
        </p:nvSpPr>
        <p:spPr/>
        <p:txBody>
          <a:bodyPr/>
          <a:lstStyle/>
          <a:p>
            <a:fld id="{1B549CAA-2CCA-4E93-AE83-6DC7B61CC03D}" type="slidenum">
              <a:rPr lang="en-GB" smtClean="0"/>
              <a:t>2</a:t>
            </a:fld>
            <a:endParaRPr lang="en-GB" dirty="0"/>
          </a:p>
        </p:txBody>
      </p:sp>
    </p:spTree>
    <p:extLst>
      <p:ext uri="{BB962C8B-B14F-4D97-AF65-F5344CB8AC3E}">
        <p14:creationId xmlns:p14="http://schemas.microsoft.com/office/powerpoint/2010/main" val="938031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stretch>
            <a:fillRect/>
          </a:stretch>
        </p:blipFill>
        <p:spPr>
          <a:xfrm>
            <a:off x="72000" y="648000"/>
            <a:ext cx="6667852" cy="5184000"/>
          </a:xfrm>
          <a:prstGeom prst="rect">
            <a:avLst/>
          </a:prstGeom>
        </p:spPr>
      </p:pic>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20</a:t>
            </a:fld>
            <a:endParaRPr lang="en-GB" dirty="0"/>
          </a:p>
        </p:txBody>
      </p:sp>
      <p:sp>
        <p:nvSpPr>
          <p:cNvPr id="8" name="Tytuł 1"/>
          <p:cNvSpPr>
            <a:spLocks noGrp="1"/>
          </p:cNvSpPr>
          <p:nvPr>
            <p:ph type="title"/>
          </p:nvPr>
        </p:nvSpPr>
        <p:spPr>
          <a:xfrm>
            <a:off x="324465" y="136525"/>
            <a:ext cx="11503740" cy="630391"/>
          </a:xfrm>
        </p:spPr>
        <p:txBody>
          <a:bodyPr/>
          <a:lstStyle/>
          <a:p>
            <a:r>
              <a:rPr lang="pl-PL" dirty="0" err="1"/>
              <a:t>Grouped</a:t>
            </a:r>
            <a:r>
              <a:rPr lang="pl-PL" dirty="0"/>
              <a:t> </a:t>
            </a:r>
            <a:r>
              <a:rPr lang="pl-PL" dirty="0" err="1"/>
              <a:t>models</a:t>
            </a:r>
            <a:r>
              <a:rPr lang="pl-PL" dirty="0"/>
              <a:t> – </a:t>
            </a:r>
            <a:r>
              <a:rPr lang="pl-PL" dirty="0" err="1"/>
              <a:t>Nonseasonal</a:t>
            </a:r>
            <a:r>
              <a:rPr lang="pl-PL" dirty="0"/>
              <a:t> – Best </a:t>
            </a:r>
            <a:r>
              <a:rPr lang="pl-PL" dirty="0" err="1"/>
              <a:t>models</a:t>
            </a:r>
            <a:endParaRPr lang="pl-PL" dirty="0"/>
          </a:p>
        </p:txBody>
      </p:sp>
      <mc:AlternateContent xmlns:mc="http://schemas.openxmlformats.org/markup-compatibility/2006" xmlns:a14="http://schemas.microsoft.com/office/drawing/2010/main">
        <mc:Choice Requires="a14">
          <p:graphicFrame>
            <p:nvGraphicFramePr>
              <p:cNvPr id="10" name="Tabela 9"/>
              <p:cNvGraphicFramePr>
                <a:graphicFrameLocks noGrp="1"/>
              </p:cNvGraphicFramePr>
              <p:nvPr>
                <p:extLst>
                  <p:ext uri="{D42A27DB-BD31-4B8C-83A1-F6EECF244321}">
                    <p14:modId xmlns:p14="http://schemas.microsoft.com/office/powerpoint/2010/main" val="2345081158"/>
                  </p:ext>
                </p:extLst>
              </p:nvPr>
            </p:nvGraphicFramePr>
            <p:xfrm>
              <a:off x="6840000" y="1620000"/>
              <a:ext cx="5040000" cy="934847"/>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0">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pl-PL" sz="1200" b="1" i="1" smtClean="0">
                                      <a:solidFill>
                                        <a:schemeClr val="tx1"/>
                                      </a:solidFill>
                                      <a:effectLst/>
                                      <a:latin typeface="Cambria Math" panose="02040503050406030204" pitchFamily="18" charset="0"/>
                                    </a:rPr>
                                    <m:t>𝟐</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0">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a:solidFill>
                                <a:schemeClr val="tx1"/>
                              </a:solidFill>
                              <a:effectLst/>
                            </a:rPr>
                            <a:t>Model</a:t>
                          </a:r>
                          <a:endParaRPr lang="pl-PL"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lnSpc>
                              <a:spcPct val="107000"/>
                            </a:lnSpc>
                            <a:spcAft>
                              <a:spcPts val="0"/>
                            </a:spcAft>
                          </a:pPr>
                          <a:r>
                            <a:rPr lang="pl-PL" sz="1200" b="0" dirty="0">
                              <a:solidFill>
                                <a:srgbClr val="FF0000"/>
                              </a:solidFill>
                              <a:effectLst/>
                            </a:rPr>
                            <a:t>GFDL</a:t>
                          </a:r>
                          <a:endParaRPr lang="pl-PL" sz="12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00"/>
                              </a:solidFill>
                              <a:effectLst/>
                            </a:rPr>
                            <a:t>0.55</a:t>
                          </a:r>
                          <a:endParaRPr lang="pl-PL" sz="12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00FF"/>
                              </a:solidFill>
                              <a:effectLst/>
                            </a:rPr>
                            <a:t>GFDL</a:t>
                          </a:r>
                          <a:endParaRPr lang="pl-PL" sz="1200" b="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00FF"/>
                              </a:solidFill>
                              <a:effectLst/>
                            </a:rPr>
                            <a:t>0.02</a:t>
                          </a:r>
                          <a:endParaRPr lang="pl-PL" sz="1200" b="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10.51</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3.55</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0">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10.75</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40.48</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Choice>
        <mc:Fallback xmlns="">
          <p:graphicFrame>
            <p:nvGraphicFramePr>
              <p:cNvPr id="10" name="Tabela 9"/>
              <p:cNvGraphicFramePr>
                <a:graphicFrameLocks noGrp="1"/>
              </p:cNvGraphicFramePr>
              <p:nvPr>
                <p:extLst>
                  <p:ext uri="{D42A27DB-BD31-4B8C-83A1-F6EECF244321}">
                    <p14:modId xmlns:p14="http://schemas.microsoft.com/office/powerpoint/2010/main" val="2345081158"/>
                  </p:ext>
                </p:extLst>
              </p:nvPr>
            </p:nvGraphicFramePr>
            <p:xfrm>
              <a:off x="6840000" y="1620000"/>
              <a:ext cx="5040000" cy="934847"/>
            </p:xfrm>
            <a:graphic>
              <a:graphicData uri="http://schemas.openxmlformats.org/drawingml/2006/table">
                <a:tbl>
                  <a:tblPr firstRow="1" firstCol="1" bandRow="1">
                    <a:tableStyleId>{B301B821-A1FF-4177-AEE7-76D212191A09}</a:tableStyleId>
                  </a:tblPr>
                  <a:tblGrid>
                    <a:gridCol w="1260000">
                      <a:extLst>
                        <a:ext uri="{9D8B030D-6E8A-4147-A177-3AD203B41FA5}">
                          <a16:colId xmlns="" xmlns:a16="http://schemas.microsoft.com/office/drawing/2014/main" xmlns:a14="http://schemas.microsoft.com/office/drawing/2010/main" val="20000"/>
                        </a:ext>
                      </a:extLst>
                    </a:gridCol>
                    <a:gridCol w="1260000">
                      <a:extLst>
                        <a:ext uri="{9D8B030D-6E8A-4147-A177-3AD203B41FA5}">
                          <a16:colId xmlns="" xmlns:a16="http://schemas.microsoft.com/office/drawing/2014/main" xmlns:a14="http://schemas.microsoft.com/office/drawing/2010/main" val="20001"/>
                        </a:ext>
                      </a:extLst>
                    </a:gridCol>
                    <a:gridCol w="1260000">
                      <a:extLst>
                        <a:ext uri="{9D8B030D-6E8A-4147-A177-3AD203B41FA5}">
                          <a16:colId xmlns="" xmlns:a16="http://schemas.microsoft.com/office/drawing/2014/main" xmlns:a14="http://schemas.microsoft.com/office/drawing/2010/main" val="20002"/>
                        </a:ext>
                      </a:extLst>
                    </a:gridCol>
                    <a:gridCol w="1260000">
                      <a:extLst>
                        <a:ext uri="{9D8B030D-6E8A-4147-A177-3AD203B41FA5}">
                          <a16:colId xmlns="" xmlns:a16="http://schemas.microsoft.com/office/drawing/2014/main" xmlns:a14="http://schemas.microsoft.com/office/drawing/2010/main" val="20003"/>
                        </a:ext>
                      </a:extLst>
                    </a:gridCol>
                  </a:tblGrid>
                  <a:tr h="186563">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242" t="-19355" r="-100242" b="-448387"/>
                          </a:stretch>
                        </a:blipFill>
                      </a:tcPr>
                    </a:tc>
                    <a:tc hMerge="1">
                      <a:txBody>
                        <a:bodyPr/>
                        <a:lstStyle/>
                        <a:p>
                          <a:endParaRPr lang="pl-PL"/>
                        </a:p>
                      </a:txBody>
                      <a:tcPr/>
                    </a:tc>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00484" t="-19355" r="-484" b="-448387"/>
                          </a:stretch>
                        </a:blipFill>
                      </a:tcPr>
                    </a:tc>
                    <a:tc hMerge="1">
                      <a:txBody>
                        <a:bodyPr/>
                        <a:lstStyle/>
                        <a:p>
                          <a:endParaRPr lang="pl-PL"/>
                        </a:p>
                      </a:txBody>
                      <a:tcPr/>
                    </a:tc>
                    <a:extLst>
                      <a:ext uri="{0D108BD9-81ED-4DB2-BD59-A6C34878D82A}">
                        <a16:rowId xmlns="" xmlns:a16="http://schemas.microsoft.com/office/drawing/2014/main" xmlns:a14="http://schemas.microsoft.com/office/drawing/2010/main" val="10000"/>
                      </a:ext>
                    </a:extLst>
                  </a:tr>
                  <a:tr h="187071">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a:solidFill>
                                <a:schemeClr val="tx1"/>
                              </a:solidFill>
                              <a:effectLst/>
                            </a:rPr>
                            <a:t>Model</a:t>
                          </a:r>
                          <a:endParaRPr lang="pl-PL"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1"/>
                      </a:ext>
                    </a:extLst>
                  </a:tr>
                  <a:tr h="187071">
                    <a:tc>
                      <a:txBody>
                        <a:bodyPr/>
                        <a:lstStyle/>
                        <a:p>
                          <a:pPr algn="ctr">
                            <a:lnSpc>
                              <a:spcPct val="107000"/>
                            </a:lnSpc>
                            <a:spcAft>
                              <a:spcPts val="0"/>
                            </a:spcAft>
                          </a:pPr>
                          <a:r>
                            <a:rPr lang="pl-PL" sz="1200" b="0" dirty="0">
                              <a:solidFill>
                                <a:srgbClr val="FF0000"/>
                              </a:solidFill>
                              <a:effectLst/>
                            </a:rPr>
                            <a:t>GFDL</a:t>
                          </a:r>
                          <a:endParaRPr lang="pl-PL" sz="12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00"/>
                              </a:solidFill>
                              <a:effectLst/>
                            </a:rPr>
                            <a:t>0.55</a:t>
                          </a:r>
                          <a:endParaRPr lang="pl-PL" sz="12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00FF"/>
                              </a:solidFill>
                              <a:effectLst/>
                            </a:rPr>
                            <a:t>GFDL</a:t>
                          </a:r>
                          <a:endParaRPr lang="pl-PL" sz="1200" b="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00FF"/>
                              </a:solidFill>
                              <a:effectLst/>
                            </a:rPr>
                            <a:t>0.02</a:t>
                          </a:r>
                          <a:endParaRPr lang="pl-PL" sz="1200" b="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2"/>
                      </a:ext>
                    </a:extLst>
                  </a:tr>
                  <a:tr h="187071">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10.51</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3.55</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1"/>
                      </a:ext>
                    </a:extLst>
                  </a:tr>
                  <a:tr h="187071">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10.75</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40.48</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2"/>
                      </a:ext>
                    </a:extLst>
                  </a:tr>
                </a:tbl>
              </a:graphicData>
            </a:graphic>
          </p:graphicFrame>
        </mc:Fallback>
      </mc:AlternateContent>
      <p:sp>
        <p:nvSpPr>
          <p:cNvPr id="11" name="Rectangle 1"/>
          <p:cNvSpPr>
            <a:spLocks noChangeArrowheads="1"/>
          </p:cNvSpPr>
          <p:nvPr/>
        </p:nvSpPr>
        <p:spPr bwMode="auto">
          <a:xfrm>
            <a:off x="6840000" y="972000"/>
            <a:ext cx="504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6</a:t>
            </a:r>
            <a:r>
              <a:rPr kumimoji="0" lang="pl-PL"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Absolute values of differences of non-seasonal variance in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1</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and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2</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between GAO and HAM from CMIP6 </a:t>
            </a:r>
            <a:endParaRPr kumimoji="0" lang="pl-PL" altLang="pl-PL" sz="16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2" name="Tabela 11"/>
              <p:cNvGraphicFramePr>
                <a:graphicFrameLocks noGrp="1"/>
              </p:cNvGraphicFramePr>
              <p:nvPr>
                <p:extLst>
                  <p:ext uri="{D42A27DB-BD31-4B8C-83A1-F6EECF244321}">
                    <p14:modId xmlns:p14="http://schemas.microsoft.com/office/powerpoint/2010/main" val="2695922832"/>
                  </p:ext>
                </p:extLst>
              </p:nvPr>
            </p:nvGraphicFramePr>
            <p:xfrm>
              <a:off x="6840000" y="4320000"/>
              <a:ext cx="5040000" cy="934847"/>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0">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pl-PL" sz="1200" b="1" i="1" smtClean="0">
                                      <a:solidFill>
                                        <a:schemeClr val="tx1"/>
                                      </a:solidFill>
                                      <a:effectLst/>
                                      <a:latin typeface="Cambria Math" panose="02040503050406030204" pitchFamily="18" charset="0"/>
                                    </a:rPr>
                                    <m:t>𝟐</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0">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lnSpc>
                              <a:spcPct val="107000"/>
                            </a:lnSpc>
                            <a:spcAft>
                              <a:spcPts val="0"/>
                            </a:spcAft>
                          </a:pPr>
                          <a:r>
                            <a:rPr lang="pl-PL" sz="1200" b="0" kern="1200" dirty="0">
                              <a:solidFill>
                                <a:srgbClr val="FF0000"/>
                              </a:solidFill>
                              <a:effectLst/>
                              <a:latin typeface="+mn-lt"/>
                              <a:ea typeface="+mn-ea"/>
                              <a:cs typeface="+mn-cs"/>
                            </a:rPr>
                            <a:t>BCC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00"/>
                              </a:solidFill>
                              <a:effectLst/>
                              <a:latin typeface="+mn-lt"/>
                              <a:ea typeface="+mn-ea"/>
                              <a:cs typeface="+mn-cs"/>
                            </a:rPr>
                            <a:t>0.39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00FF"/>
                              </a:solidFill>
                              <a:effectLst/>
                              <a:latin typeface="+mn-lt"/>
                              <a:ea typeface="+mn-ea"/>
                              <a:cs typeface="+mn-cs"/>
                            </a:rPr>
                            <a:t>MIROC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00FF"/>
                              </a:solidFill>
                              <a:effectLst/>
                              <a:latin typeface="+mn-lt"/>
                              <a:ea typeface="+mn-ea"/>
                              <a:cs typeface="+mn-cs"/>
                            </a:rPr>
                            <a:t>0.49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0">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0">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Choice>
        <mc:Fallback xmlns="">
          <p:graphicFrame>
            <p:nvGraphicFramePr>
              <p:cNvPr id="12" name="Tabela 11"/>
              <p:cNvGraphicFramePr>
                <a:graphicFrameLocks noGrp="1"/>
              </p:cNvGraphicFramePr>
              <p:nvPr>
                <p:extLst>
                  <p:ext uri="{D42A27DB-BD31-4B8C-83A1-F6EECF244321}">
                    <p14:modId xmlns:p14="http://schemas.microsoft.com/office/powerpoint/2010/main" val="2695922832"/>
                  </p:ext>
                </p:extLst>
              </p:nvPr>
            </p:nvGraphicFramePr>
            <p:xfrm>
              <a:off x="6840000" y="4320000"/>
              <a:ext cx="5040000" cy="934847"/>
            </p:xfrm>
            <a:graphic>
              <a:graphicData uri="http://schemas.openxmlformats.org/drawingml/2006/table">
                <a:tbl>
                  <a:tblPr firstRow="1" firstCol="1" bandRow="1">
                    <a:tableStyleId>{B301B821-A1FF-4177-AEE7-76D212191A09}</a:tableStyleId>
                  </a:tblPr>
                  <a:tblGrid>
                    <a:gridCol w="1260000">
                      <a:extLst>
                        <a:ext uri="{9D8B030D-6E8A-4147-A177-3AD203B41FA5}">
                          <a16:colId xmlns="" xmlns:a16="http://schemas.microsoft.com/office/drawing/2014/main" xmlns:a14="http://schemas.microsoft.com/office/drawing/2010/main" val="20000"/>
                        </a:ext>
                      </a:extLst>
                    </a:gridCol>
                    <a:gridCol w="1260000">
                      <a:extLst>
                        <a:ext uri="{9D8B030D-6E8A-4147-A177-3AD203B41FA5}">
                          <a16:colId xmlns="" xmlns:a16="http://schemas.microsoft.com/office/drawing/2014/main" xmlns:a14="http://schemas.microsoft.com/office/drawing/2010/main" val="20001"/>
                        </a:ext>
                      </a:extLst>
                    </a:gridCol>
                    <a:gridCol w="1260000">
                      <a:extLst>
                        <a:ext uri="{9D8B030D-6E8A-4147-A177-3AD203B41FA5}">
                          <a16:colId xmlns="" xmlns:a16="http://schemas.microsoft.com/office/drawing/2014/main" xmlns:a14="http://schemas.microsoft.com/office/drawing/2010/main" val="20002"/>
                        </a:ext>
                      </a:extLst>
                    </a:gridCol>
                    <a:gridCol w="1260000">
                      <a:extLst>
                        <a:ext uri="{9D8B030D-6E8A-4147-A177-3AD203B41FA5}">
                          <a16:colId xmlns="" xmlns:a16="http://schemas.microsoft.com/office/drawing/2014/main" xmlns:a14="http://schemas.microsoft.com/office/drawing/2010/main" val="20003"/>
                        </a:ext>
                      </a:extLst>
                    </a:gridCol>
                  </a:tblGrid>
                  <a:tr h="186563">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42" t="-19355" r="-100242" b="-448387"/>
                          </a:stretch>
                        </a:blipFill>
                      </a:tcPr>
                    </a:tc>
                    <a:tc hMerge="1">
                      <a:txBody>
                        <a:bodyPr/>
                        <a:lstStyle/>
                        <a:p>
                          <a:endParaRPr lang="pl-PL"/>
                        </a:p>
                      </a:txBody>
                      <a:tcPr/>
                    </a:tc>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00484" t="-19355" r="-484" b="-448387"/>
                          </a:stretch>
                        </a:blipFill>
                      </a:tcPr>
                    </a:tc>
                    <a:tc hMerge="1">
                      <a:txBody>
                        <a:bodyPr/>
                        <a:lstStyle/>
                        <a:p>
                          <a:endParaRPr lang="pl-PL"/>
                        </a:p>
                      </a:txBody>
                      <a:tcPr/>
                    </a:tc>
                    <a:extLst>
                      <a:ext uri="{0D108BD9-81ED-4DB2-BD59-A6C34878D82A}">
                        <a16:rowId xmlns="" xmlns:a16="http://schemas.microsoft.com/office/drawing/2014/main" xmlns:a14="http://schemas.microsoft.com/office/drawing/2010/main" val="10000"/>
                      </a:ext>
                    </a:extLst>
                  </a:tr>
                  <a:tr h="187071">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1"/>
                      </a:ext>
                    </a:extLst>
                  </a:tr>
                  <a:tr h="187071">
                    <a:tc>
                      <a:txBody>
                        <a:bodyPr/>
                        <a:lstStyle/>
                        <a:p>
                          <a:pPr algn="ctr">
                            <a:lnSpc>
                              <a:spcPct val="107000"/>
                            </a:lnSpc>
                            <a:spcAft>
                              <a:spcPts val="0"/>
                            </a:spcAft>
                          </a:pPr>
                          <a:r>
                            <a:rPr lang="pl-PL" sz="1200" b="0" kern="1200" dirty="0">
                              <a:solidFill>
                                <a:srgbClr val="FF0000"/>
                              </a:solidFill>
                              <a:effectLst/>
                              <a:latin typeface="+mn-lt"/>
                              <a:ea typeface="+mn-ea"/>
                              <a:cs typeface="+mn-cs"/>
                            </a:rPr>
                            <a:t>BCC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00"/>
                              </a:solidFill>
                              <a:effectLst/>
                              <a:latin typeface="+mn-lt"/>
                              <a:ea typeface="+mn-ea"/>
                              <a:cs typeface="+mn-cs"/>
                            </a:rPr>
                            <a:t>0.39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00FF"/>
                              </a:solidFill>
                              <a:effectLst/>
                              <a:latin typeface="+mn-lt"/>
                              <a:ea typeface="+mn-ea"/>
                              <a:cs typeface="+mn-cs"/>
                            </a:rPr>
                            <a:t>MIROC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00FF"/>
                              </a:solidFill>
                              <a:effectLst/>
                              <a:latin typeface="+mn-lt"/>
                              <a:ea typeface="+mn-ea"/>
                              <a:cs typeface="+mn-cs"/>
                            </a:rPr>
                            <a:t>0.49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0"/>
                      </a:ext>
                    </a:extLst>
                  </a:tr>
                  <a:tr h="187071">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1"/>
                      </a:ext>
                    </a:extLst>
                  </a:tr>
                  <a:tr h="187071">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2"/>
                      </a:ext>
                    </a:extLst>
                  </a:tr>
                </a:tbl>
              </a:graphicData>
            </a:graphic>
          </p:graphicFrame>
        </mc:Fallback>
      </mc:AlternateContent>
      <p:sp>
        <p:nvSpPr>
          <p:cNvPr id="13" name="Rectangle 1"/>
          <p:cNvSpPr>
            <a:spLocks noChangeArrowheads="1"/>
          </p:cNvSpPr>
          <p:nvPr/>
        </p:nvSpPr>
        <p:spPr bwMode="auto">
          <a:xfrm>
            <a:off x="6840000" y="3708000"/>
            <a:ext cx="50417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7.</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Correlation coefficients between GAO and HAM from CMIP6 for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1</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and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2</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endParaRPr kumimoji="0" lang="en-US" altLang="pl-PL" sz="1600" b="0" i="0" u="none" strike="noStrike" cap="none" normalizeH="0" baseline="0" dirty="0">
              <a:ln>
                <a:noFill/>
              </a:ln>
              <a:solidFill>
                <a:schemeClr val="tx1"/>
              </a:solidFill>
              <a:effectLst/>
              <a:latin typeface="Arial" panose="020B0604020202020204" pitchFamily="34" charset="0"/>
            </a:endParaRPr>
          </a:p>
        </p:txBody>
      </p:sp>
      <p:sp>
        <p:nvSpPr>
          <p:cNvPr id="17" name="pole tekstowe 16">
            <a:extLst>
              <a:ext uri="{FF2B5EF4-FFF2-40B4-BE49-F238E27FC236}">
                <a16:creationId xmlns:a16="http://schemas.microsoft.com/office/drawing/2014/main" id="{27315E62-C11F-401B-8F6D-6549F89D469F}"/>
              </a:ext>
            </a:extLst>
          </p:cNvPr>
          <p:cNvSpPr txBox="1"/>
          <p:nvPr/>
        </p:nvSpPr>
        <p:spPr>
          <a:xfrm>
            <a:off x="72000" y="5436000"/>
            <a:ext cx="6667852" cy="830997"/>
          </a:xfrm>
          <a:prstGeom prst="rect">
            <a:avLst/>
          </a:prstGeom>
          <a:noFill/>
        </p:spPr>
        <p:txBody>
          <a:bodyPr wrap="square" rtlCol="0">
            <a:spAutoFit/>
          </a:bodyPr>
          <a:lstStyle/>
          <a:p>
            <a:pPr algn="ctr"/>
            <a:r>
              <a:rPr lang="pl-PL" sz="1600" b="1" dirty="0">
                <a:solidFill>
                  <a:srgbClr val="002060"/>
                </a:solidFill>
                <a:latin typeface="Calibri" panose="020F0502020204030204" pitchFamily="34" charset="0"/>
                <a:cs typeface="Calibri" panose="020F0502020204030204" pitchFamily="34" charset="0"/>
              </a:rPr>
              <a:t>Fig. 11.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1</a:t>
            </a:r>
            <a:r>
              <a:rPr lang="en-GB" sz="1600" dirty="0">
                <a:solidFill>
                  <a:srgbClr val="002060"/>
                </a:solidFill>
                <a:latin typeface="Calibri" panose="020F0502020204030204" pitchFamily="34" charset="0"/>
                <a:cs typeface="Calibri" panose="020F0502020204030204" pitchFamily="34" charset="0"/>
              </a:rPr>
              <a:t> and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2</a:t>
            </a:r>
            <a:r>
              <a:rPr lang="en-GB" sz="1600" dirty="0">
                <a:solidFill>
                  <a:srgbClr val="002060"/>
                </a:solidFill>
                <a:latin typeface="Calibri" panose="020F0502020204030204" pitchFamily="34" charset="0"/>
                <a:cs typeface="Calibri" panose="020F0502020204030204" pitchFamily="34" charset="0"/>
              </a:rPr>
              <a:t> components of non-seasonal oscillations in GAO and HAM computed from GRACE, LSDM</a:t>
            </a:r>
            <a:r>
              <a:rPr lang="pl-PL" sz="1600" dirty="0">
                <a:solidFill>
                  <a:srgbClr val="002060"/>
                </a:solidFill>
                <a:latin typeface="Calibri" panose="020F0502020204030204" pitchFamily="34" charset="0"/>
                <a:cs typeface="Calibri" panose="020F0502020204030204" pitchFamily="34" charset="0"/>
              </a:rPr>
              <a:t> </a:t>
            </a:r>
            <a:r>
              <a:rPr lang="pl-PL" sz="1600" dirty="0" err="1">
                <a:solidFill>
                  <a:srgbClr val="002060"/>
                </a:solidFill>
                <a:latin typeface="Calibri" panose="020F0502020204030204" pitchFamily="34" charset="0"/>
                <a:cs typeface="Calibri" panose="020F0502020204030204" pitchFamily="34" charset="0"/>
              </a:rPr>
              <a:t>together</a:t>
            </a:r>
            <a:r>
              <a:rPr lang="pl-PL" sz="1600" dirty="0">
                <a:solidFill>
                  <a:srgbClr val="002060"/>
                </a:solidFill>
                <a:latin typeface="Calibri" panose="020F0502020204030204" pitchFamily="34" charset="0"/>
                <a:cs typeface="Calibri" panose="020F0502020204030204" pitchFamily="34" charset="0"/>
              </a:rPr>
              <a:t> with </a:t>
            </a:r>
            <a:r>
              <a:rPr lang="pl-PL" sz="1600" dirty="0" err="1">
                <a:solidFill>
                  <a:srgbClr val="002060"/>
                </a:solidFill>
                <a:latin typeface="Calibri" panose="020F0502020204030204" pitchFamily="34" charset="0"/>
                <a:cs typeface="Calibri" panose="020F0502020204030204" pitchFamily="34" charset="0"/>
              </a:rPr>
              <a:t>best</a:t>
            </a:r>
            <a:r>
              <a:rPr lang="pl-PL" sz="1600" dirty="0">
                <a:solidFill>
                  <a:srgbClr val="002060"/>
                </a:solidFill>
                <a:latin typeface="Calibri" panose="020F0502020204030204" pitchFamily="34" charset="0"/>
                <a:cs typeface="Calibri" panose="020F0502020204030204" pitchFamily="34" charset="0"/>
              </a:rPr>
              <a:t> </a:t>
            </a:r>
            <a:r>
              <a:rPr lang="pl-PL" sz="1600" dirty="0" err="1">
                <a:solidFill>
                  <a:srgbClr val="002060"/>
                </a:solidFill>
                <a:latin typeface="Calibri" panose="020F0502020204030204" pitchFamily="34" charset="0"/>
                <a:cs typeface="Calibri" panose="020F0502020204030204" pitchFamily="34" charset="0"/>
              </a:rPr>
              <a:t>fitted</a:t>
            </a:r>
            <a:r>
              <a:rPr lang="en-GB" sz="1600" dirty="0">
                <a:solidFill>
                  <a:srgbClr val="002060"/>
                </a:solidFill>
                <a:latin typeface="Calibri" panose="020F0502020204030204" pitchFamily="34" charset="0"/>
                <a:cs typeface="Calibri" panose="020F0502020204030204" pitchFamily="34" charset="0"/>
              </a:rPr>
              <a:t> </a:t>
            </a:r>
            <a:r>
              <a:rPr lang="pl-PL" sz="1600" dirty="0" err="1">
                <a:solidFill>
                  <a:srgbClr val="002060"/>
                </a:solidFill>
                <a:latin typeface="Calibri" panose="020F0502020204030204" pitchFamily="34" charset="0"/>
                <a:cs typeface="Calibri" panose="020F0502020204030204" pitchFamily="34" charset="0"/>
              </a:rPr>
              <a:t>grouped</a:t>
            </a:r>
            <a:r>
              <a:rPr lang="pl-PL" sz="1600" dirty="0">
                <a:solidFill>
                  <a:srgbClr val="002060"/>
                </a:solidFill>
                <a:latin typeface="Calibri" panose="020F0502020204030204" pitchFamily="34" charset="0"/>
                <a:cs typeface="Calibri" panose="020F0502020204030204" pitchFamily="34" charset="0"/>
              </a:rPr>
              <a:t> </a:t>
            </a:r>
            <a:r>
              <a:rPr lang="en-GB" sz="1600" dirty="0">
                <a:solidFill>
                  <a:srgbClr val="002060"/>
                </a:solidFill>
                <a:latin typeface="Calibri" panose="020F0502020204030204" pitchFamily="34" charset="0"/>
                <a:cs typeface="Calibri" panose="020F0502020204030204" pitchFamily="34" charset="0"/>
              </a:rPr>
              <a:t>CMIP6 models</a:t>
            </a:r>
          </a:p>
        </p:txBody>
      </p:sp>
      <p:sp>
        <p:nvSpPr>
          <p:cNvPr id="2" name="pole tekstowe 1">
            <a:extLst>
              <a:ext uri="{FF2B5EF4-FFF2-40B4-BE49-F238E27FC236}">
                <a16:creationId xmlns:a16="http://schemas.microsoft.com/office/drawing/2014/main" id="{78BBEB28-5D52-0FF6-0CAF-FB26FD22B0CB}"/>
              </a:ext>
            </a:extLst>
          </p:cNvPr>
          <p:cNvSpPr txBox="1"/>
          <p:nvPr/>
        </p:nvSpPr>
        <p:spPr>
          <a:xfrm>
            <a:off x="6840000" y="5301208"/>
            <a:ext cx="5040000" cy="923330"/>
          </a:xfrm>
          <a:prstGeom prst="rect">
            <a:avLst/>
          </a:prstGeom>
          <a:noFill/>
        </p:spPr>
        <p:txBody>
          <a:bodyPr wrap="square" rtlCol="0">
            <a:spAutoFit/>
          </a:bodyPr>
          <a:lstStyle/>
          <a:p>
            <a:pPr marL="288000" indent="-288000" algn="just">
              <a:buFont typeface="Wingdings" panose="05000000000000000000" pitchFamily="2" charset="2"/>
              <a:buChar char="Ø"/>
            </a:pPr>
            <a:r>
              <a:rPr lang="en-US" dirty="0"/>
              <a:t>GRACE series is best correlated </a:t>
            </a:r>
            <a:r>
              <a:rPr lang="pl-PL" dirty="0"/>
              <a:t>with</a:t>
            </a:r>
            <a:r>
              <a:rPr lang="en-US" dirty="0"/>
              <a:t> GAO</a:t>
            </a:r>
            <a:r>
              <a:rPr lang="pl-PL" dirty="0"/>
              <a:t> in </a:t>
            </a:r>
            <a:r>
              <a:rPr lang="en-US" altLang="pl-PL" dirty="0">
                <a:latin typeface="Calibri" panose="020F0502020204030204" pitchFamily="34" charset="0"/>
                <a:ea typeface="MyriadPro-Light" charset="-128"/>
                <a:cs typeface="Calibri" panose="020F0502020204030204" pitchFamily="34" charset="0"/>
              </a:rPr>
              <a:t>χ</a:t>
            </a:r>
            <a:r>
              <a:rPr lang="en-US" altLang="pl-PL" baseline="-25000" dirty="0">
                <a:latin typeface="Calibri" panose="020F0502020204030204" pitchFamily="34" charset="0"/>
                <a:ea typeface="MyriadPro-Light" charset="-128"/>
                <a:cs typeface="Calibri" panose="020F0502020204030204" pitchFamily="34" charset="0"/>
              </a:rPr>
              <a:t>1</a:t>
            </a:r>
            <a:r>
              <a:rPr lang="en-US" altLang="pl-PL" dirty="0">
                <a:latin typeface="Calibri" panose="020F0502020204030204" pitchFamily="34" charset="0"/>
                <a:ea typeface="MyriadPro-Light" charset="-128"/>
                <a:cs typeface="Calibri" panose="020F0502020204030204" pitchFamily="34" charset="0"/>
              </a:rPr>
              <a:t> and χ</a:t>
            </a:r>
            <a:r>
              <a:rPr lang="en-US" altLang="pl-PL" baseline="-25000" dirty="0">
                <a:latin typeface="Calibri" panose="020F0502020204030204" pitchFamily="34" charset="0"/>
                <a:ea typeface="MyriadPro-Light" charset="-128"/>
                <a:cs typeface="Calibri" panose="020F0502020204030204" pitchFamily="34" charset="0"/>
              </a:rPr>
              <a:t>2</a:t>
            </a:r>
            <a:r>
              <a:rPr lang="en-US" dirty="0"/>
              <a:t>.</a:t>
            </a:r>
            <a:r>
              <a:rPr lang="pl-PL" dirty="0"/>
              <a:t> </a:t>
            </a:r>
          </a:p>
          <a:p>
            <a:pPr marL="288000" indent="-288000" algn="just">
              <a:buFont typeface="Wingdings" panose="05000000000000000000" pitchFamily="2" charset="2"/>
              <a:buChar char="Ø"/>
            </a:pPr>
            <a:r>
              <a:rPr lang="en-US" dirty="0"/>
              <a:t>In </a:t>
            </a:r>
            <a:r>
              <a:rPr lang="en-US" altLang="pl-PL" dirty="0">
                <a:latin typeface="Calibri" panose="020F0502020204030204" pitchFamily="34" charset="0"/>
                <a:ea typeface="MyriadPro-Light" charset="-128"/>
                <a:cs typeface="Calibri" panose="020F0502020204030204" pitchFamily="34" charset="0"/>
              </a:rPr>
              <a:t>χ</a:t>
            </a:r>
            <a:r>
              <a:rPr lang="en-US" altLang="pl-PL" baseline="-25000" dirty="0">
                <a:latin typeface="Calibri" panose="020F0502020204030204" pitchFamily="34" charset="0"/>
                <a:ea typeface="MyriadPro-Light" charset="-128"/>
                <a:cs typeface="Calibri" panose="020F0502020204030204" pitchFamily="34" charset="0"/>
              </a:rPr>
              <a:t>2</a:t>
            </a:r>
            <a:r>
              <a:rPr lang="en-US" dirty="0"/>
              <a:t> LDSM has very high correlation</a:t>
            </a:r>
            <a:r>
              <a:rPr lang="pl-PL" dirty="0"/>
              <a:t> with GAO</a:t>
            </a:r>
            <a:r>
              <a:rPr lang="en-US" dirty="0"/>
              <a:t>.</a:t>
            </a:r>
          </a:p>
        </p:txBody>
      </p:sp>
    </p:spTree>
    <p:extLst>
      <p:ext uri="{BB962C8B-B14F-4D97-AF65-F5344CB8AC3E}">
        <p14:creationId xmlns:p14="http://schemas.microsoft.com/office/powerpoint/2010/main" val="4120769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B06DE2-C3D2-47EA-A8F8-AD94BD91A89D}"/>
              </a:ext>
            </a:extLst>
          </p:cNvPr>
          <p:cNvSpPr>
            <a:spLocks noGrp="1"/>
          </p:cNvSpPr>
          <p:nvPr>
            <p:ph type="title"/>
          </p:nvPr>
        </p:nvSpPr>
        <p:spPr/>
        <p:txBody>
          <a:bodyPr/>
          <a:lstStyle/>
          <a:p>
            <a:r>
              <a:rPr lang="en-GB" dirty="0"/>
              <a:t>Conclusions</a:t>
            </a:r>
          </a:p>
        </p:txBody>
      </p:sp>
      <p:sp>
        <p:nvSpPr>
          <p:cNvPr id="3" name="Symbol zastępczy zawartości 2">
            <a:extLst>
              <a:ext uri="{FF2B5EF4-FFF2-40B4-BE49-F238E27FC236}">
                <a16:creationId xmlns:a16="http://schemas.microsoft.com/office/drawing/2014/main" id="{301C1BB6-7C21-4B8F-AD1B-9CADA88020DF}"/>
              </a:ext>
            </a:extLst>
          </p:cNvPr>
          <p:cNvSpPr>
            <a:spLocks noGrp="1"/>
          </p:cNvSpPr>
          <p:nvPr>
            <p:ph idx="1"/>
          </p:nvPr>
        </p:nvSpPr>
        <p:spPr>
          <a:xfrm>
            <a:off x="324465" y="993058"/>
            <a:ext cx="11503739" cy="5533002"/>
          </a:xfrm>
        </p:spPr>
        <p:txBody>
          <a:bodyPr anchor="ctr">
            <a:normAutofit lnSpcReduction="10000"/>
          </a:bodyPr>
          <a:lstStyle/>
          <a:p>
            <a:pPr algn="just"/>
            <a:r>
              <a:rPr lang="en-GB" dirty="0"/>
              <a:t>Our preliminary analyses have shown that selection of the best CMIP6 model for the study of HAM depends on several factors, such as considered oscillation, analysed equatorial component of HAM or the assumed criterion of validation. Since the large number of simulations in CMIP6 make it difficult to choose the most appropriate fit for GAO, in this work we analysed the averaged series of the models.</a:t>
            </a:r>
          </a:p>
          <a:p>
            <a:pPr algn="just"/>
            <a:r>
              <a:rPr lang="en-GB" dirty="0"/>
              <a:t>The consistency analysis of the models showed that the average series obtained from all 99 models cannot be recommended for comparison with GAO. </a:t>
            </a:r>
          </a:p>
          <a:p>
            <a:pPr algn="just"/>
            <a:r>
              <a:rPr lang="en-GB" dirty="0"/>
              <a:t>For individual climate series the spread of the values is significant. Averaged models grouped by providing institute in overall are characterized by slightly lower range but still meaningful.</a:t>
            </a:r>
          </a:p>
          <a:p>
            <a:pPr algn="just"/>
            <a:r>
              <a:rPr lang="en-GB" dirty="0"/>
              <a:t>Generally, the analyses confirm the results obtained from previous studies. It is possible to find CMIP6 models from among 99 available as well as from grouped CMIP6 series that provides HAM series more compatible with GAO than HAM determined from GRACE or from LSDM, especially in annual oscillations. </a:t>
            </a:r>
          </a:p>
          <a:p>
            <a:pPr marL="0" indent="0" algn="just">
              <a:buNone/>
            </a:pPr>
            <a:endParaRPr lang="en-GB" dirty="0"/>
          </a:p>
          <a:p>
            <a:pPr marL="288000" indent="-284400" algn="just">
              <a:buFont typeface="Wingdings" panose="05000000000000000000" pitchFamily="2" charset="2"/>
              <a:buChar char="Ø"/>
            </a:pPr>
            <a:r>
              <a:rPr lang="en-GB" b="1" dirty="0"/>
              <a:t>Trend:</a:t>
            </a:r>
            <a:r>
              <a:rPr lang="en-GB" dirty="0"/>
              <a:t> </a:t>
            </a:r>
            <a:r>
              <a:rPr lang="en-GB" dirty="0">
                <a:cs typeface="Calibri" panose="020F0502020204030204" pitchFamily="34" charset="0"/>
              </a:rPr>
              <a:t>it is not possible to find one model that provides the best agreement between HAM and GAO in terms of both </a:t>
            </a:r>
            <a:r>
              <a:rPr lang="en-GB" dirty="0">
                <a:cs typeface="Calibri" panose="020F0502020204030204" pitchFamily="34" charset="0"/>
                <a:sym typeface="Symbol" panose="05050102010706020507" pitchFamily="18" charset="2"/>
              </a:rPr>
              <a:t></a:t>
            </a:r>
            <a:r>
              <a:rPr lang="en-GB" baseline="-25000" dirty="0">
                <a:cs typeface="Calibri" panose="020F0502020204030204" pitchFamily="34" charset="0"/>
              </a:rPr>
              <a:t>1</a:t>
            </a:r>
            <a:r>
              <a:rPr lang="en-GB" dirty="0">
                <a:cs typeface="Calibri" panose="020F0502020204030204" pitchFamily="34" charset="0"/>
              </a:rPr>
              <a:t> and</a:t>
            </a:r>
            <a:r>
              <a:rPr lang="en-GB" baseline="-25000" dirty="0">
                <a:cs typeface="Calibri" panose="020F0502020204030204" pitchFamily="34" charset="0"/>
              </a:rPr>
              <a:t> </a:t>
            </a:r>
            <a:r>
              <a:rPr lang="en-GB" dirty="0">
                <a:cs typeface="Calibri" panose="020F0502020204030204" pitchFamily="34" charset="0"/>
                <a:sym typeface="Symbol" panose="05050102010706020507" pitchFamily="18" charset="2"/>
              </a:rPr>
              <a:t></a:t>
            </a:r>
            <a:r>
              <a:rPr lang="en-GB" baseline="-25000" dirty="0">
                <a:cs typeface="Calibri" panose="020F0502020204030204" pitchFamily="34" charset="0"/>
              </a:rPr>
              <a:t>2 </a:t>
            </a:r>
            <a:r>
              <a:rPr lang="en-GB" dirty="0">
                <a:cs typeface="Calibri" panose="020F0502020204030204" pitchFamily="34" charset="0"/>
              </a:rPr>
              <a:t>component. The chosen grouped models (GFDL, CanESM5) provide better consistency between HAM and GAO than GRACE or LSDM.</a:t>
            </a:r>
          </a:p>
          <a:p>
            <a:pPr marL="288000" indent="-288000" algn="just">
              <a:buFont typeface="Wingdings" panose="05000000000000000000" pitchFamily="2" charset="2"/>
              <a:buChar char="Ø"/>
            </a:pPr>
            <a:r>
              <a:rPr lang="en-GB" b="1" dirty="0">
                <a:cs typeface="Calibri" panose="020F0502020204030204" pitchFamily="34" charset="0"/>
              </a:rPr>
              <a:t>Seasonal Oscillation: </a:t>
            </a:r>
            <a:r>
              <a:rPr lang="en-GB" dirty="0">
                <a:cs typeface="Calibri" panose="020F0502020204030204" pitchFamily="34" charset="0"/>
              </a:rPr>
              <a:t>it is not possible to find one model that provides the best agreement between HAM and GAO in terms of both amplitude and phase. However, the chosen models provide similar consistency between HAM and GAO than GRACE or LSDM (except the case of phase for semiannual prograde term, for which GRACE provides the best result).</a:t>
            </a:r>
          </a:p>
          <a:p>
            <a:pPr marL="288000" indent="-288000" algn="just">
              <a:buFont typeface="Wingdings" panose="05000000000000000000" pitchFamily="2" charset="2"/>
              <a:buChar char="Ø"/>
            </a:pPr>
            <a:r>
              <a:rPr lang="en-GB" b="1" dirty="0">
                <a:cs typeface="Calibri" panose="020F0502020204030204" pitchFamily="34" charset="0"/>
              </a:rPr>
              <a:t>Nonseasonal Oscillation: </a:t>
            </a:r>
            <a:r>
              <a:rPr lang="en-GB" dirty="0"/>
              <a:t>GRACE-based series is best correlated to GAO in </a:t>
            </a:r>
            <a:r>
              <a:rPr lang="en-GB" altLang="pl-PL" dirty="0">
                <a:ea typeface="MyriadPro-Light" charset="-128"/>
                <a:cs typeface="Calibri" panose="020F0502020204030204" pitchFamily="34" charset="0"/>
              </a:rPr>
              <a:t>χ</a:t>
            </a:r>
            <a:r>
              <a:rPr lang="en-GB" altLang="pl-PL" baseline="-25000" dirty="0">
                <a:ea typeface="MyriadPro-Light" charset="-128"/>
                <a:cs typeface="Calibri" panose="020F0502020204030204" pitchFamily="34" charset="0"/>
              </a:rPr>
              <a:t>1</a:t>
            </a:r>
            <a:r>
              <a:rPr lang="en-GB" altLang="pl-PL" dirty="0">
                <a:ea typeface="MyriadPro-Light" charset="-128"/>
                <a:cs typeface="Calibri" panose="020F0502020204030204" pitchFamily="34" charset="0"/>
              </a:rPr>
              <a:t> and χ</a:t>
            </a:r>
            <a:r>
              <a:rPr lang="en-GB" altLang="pl-PL" baseline="-25000" dirty="0">
                <a:ea typeface="MyriadPro-Light" charset="-128"/>
                <a:cs typeface="Calibri" panose="020F0502020204030204" pitchFamily="34" charset="0"/>
              </a:rPr>
              <a:t>2</a:t>
            </a:r>
            <a:r>
              <a:rPr lang="en-GB" dirty="0"/>
              <a:t>. In </a:t>
            </a:r>
            <a:r>
              <a:rPr lang="en-GB" altLang="pl-PL" dirty="0">
                <a:ea typeface="MyriadPro-Light" charset="-128"/>
                <a:cs typeface="Calibri" panose="020F0502020204030204" pitchFamily="34" charset="0"/>
              </a:rPr>
              <a:t>χ</a:t>
            </a:r>
            <a:r>
              <a:rPr lang="en-GB" altLang="pl-PL" baseline="-25000" dirty="0">
                <a:ea typeface="MyriadPro-Light" charset="-128"/>
                <a:cs typeface="Calibri" panose="020F0502020204030204" pitchFamily="34" charset="0"/>
              </a:rPr>
              <a:t>2</a:t>
            </a:r>
            <a:r>
              <a:rPr lang="en-GB" dirty="0"/>
              <a:t> LDSM has very high correlation with GAO as well.</a:t>
            </a:r>
          </a:p>
        </p:txBody>
      </p:sp>
      <p:sp>
        <p:nvSpPr>
          <p:cNvPr id="4" name="Symbol zastępczy daty 3">
            <a:extLst>
              <a:ext uri="{FF2B5EF4-FFF2-40B4-BE49-F238E27FC236}">
                <a16:creationId xmlns:a16="http://schemas.microsoft.com/office/drawing/2014/main" id="{62C4FF51-2412-47D7-B997-2DBF4D9AD7D7}"/>
              </a:ext>
            </a:extLst>
          </p:cNvPr>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a:extLst>
              <a:ext uri="{FF2B5EF4-FFF2-40B4-BE49-F238E27FC236}">
                <a16:creationId xmlns:a16="http://schemas.microsoft.com/office/drawing/2014/main" id="{E7D784E1-9F81-4F23-A15A-0ADCA973611E}"/>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CD286D8C-DDAF-4D9F-A179-F9AF21F68435}"/>
              </a:ext>
            </a:extLst>
          </p:cNvPr>
          <p:cNvSpPr>
            <a:spLocks noGrp="1"/>
          </p:cNvSpPr>
          <p:nvPr>
            <p:ph type="sldNum" sz="quarter" idx="12"/>
          </p:nvPr>
        </p:nvSpPr>
        <p:spPr/>
        <p:txBody>
          <a:bodyPr/>
          <a:lstStyle/>
          <a:p>
            <a:fld id="{1B549CAA-2CCA-4E93-AE83-6DC7B61CC03D}" type="slidenum">
              <a:rPr lang="en-GB" smtClean="0"/>
              <a:t>21</a:t>
            </a:fld>
            <a:endParaRPr lang="en-GB" dirty="0"/>
          </a:p>
        </p:txBody>
      </p:sp>
    </p:spTree>
    <p:extLst>
      <p:ext uri="{BB962C8B-B14F-4D97-AF65-F5344CB8AC3E}">
        <p14:creationId xmlns:p14="http://schemas.microsoft.com/office/powerpoint/2010/main" val="1038880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chor="ctr">
            <a:normAutofit/>
          </a:bodyPr>
          <a:lstStyle/>
          <a:p>
            <a:pPr marL="0" indent="0" algn="ctr">
              <a:buNone/>
            </a:pPr>
            <a:r>
              <a:rPr lang="en-US" sz="4000" b="1" dirty="0">
                <a:solidFill>
                  <a:srgbClr val="002060"/>
                </a:solidFill>
                <a:ea typeface="+mj-ea"/>
                <a:cs typeface="+mj-cs"/>
              </a:rPr>
              <a:t>Thank you</a:t>
            </a:r>
          </a:p>
        </p:txBody>
      </p:sp>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22</a:t>
            </a:fld>
            <a:endParaRPr lang="en-GB" dirty="0"/>
          </a:p>
        </p:txBody>
      </p:sp>
    </p:spTree>
    <p:extLst>
      <p:ext uri="{BB962C8B-B14F-4D97-AF65-F5344CB8AC3E}">
        <p14:creationId xmlns:p14="http://schemas.microsoft.com/office/powerpoint/2010/main" val="113920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chor="ctr">
            <a:normAutofit/>
          </a:bodyPr>
          <a:lstStyle/>
          <a:p>
            <a:pPr marL="0" indent="0" algn="ctr">
              <a:buNone/>
            </a:pPr>
            <a:r>
              <a:rPr lang="en-US" sz="4000" b="1" dirty="0">
                <a:solidFill>
                  <a:srgbClr val="002060"/>
                </a:solidFill>
                <a:ea typeface="+mj-ea"/>
                <a:cs typeface="+mj-cs"/>
              </a:rPr>
              <a:t>Appendixes</a:t>
            </a:r>
          </a:p>
        </p:txBody>
      </p:sp>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23</a:t>
            </a:fld>
            <a:endParaRPr lang="en-GB" dirty="0"/>
          </a:p>
        </p:txBody>
      </p:sp>
    </p:spTree>
    <p:extLst>
      <p:ext uri="{BB962C8B-B14F-4D97-AF65-F5344CB8AC3E}">
        <p14:creationId xmlns:p14="http://schemas.microsoft.com/office/powerpoint/2010/main" val="3388757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24</a:t>
            </a:fld>
            <a:endParaRPr lang="en-GB" dirty="0"/>
          </a:p>
        </p:txBody>
      </p:sp>
      <p:sp>
        <p:nvSpPr>
          <p:cNvPr id="7" name="Tytuł 1"/>
          <p:cNvSpPr>
            <a:spLocks noGrp="1"/>
          </p:cNvSpPr>
          <p:nvPr>
            <p:ph type="title"/>
          </p:nvPr>
        </p:nvSpPr>
        <p:spPr>
          <a:xfrm>
            <a:off x="324465" y="136525"/>
            <a:ext cx="11503740" cy="630391"/>
          </a:xfrm>
        </p:spPr>
        <p:txBody>
          <a:bodyPr/>
          <a:lstStyle/>
          <a:p>
            <a:r>
              <a:rPr lang="pl-PL" dirty="0" err="1"/>
              <a:t>Grouped</a:t>
            </a:r>
            <a:r>
              <a:rPr lang="pl-PL" dirty="0"/>
              <a:t> </a:t>
            </a:r>
            <a:r>
              <a:rPr lang="pl-PL" dirty="0" err="1"/>
              <a:t>models</a:t>
            </a:r>
            <a:r>
              <a:rPr lang="pl-PL" dirty="0"/>
              <a:t> – </a:t>
            </a:r>
            <a:r>
              <a:rPr lang="pl-PL" dirty="0" err="1"/>
              <a:t>Seasonal</a:t>
            </a:r>
            <a:r>
              <a:rPr lang="pl-PL" dirty="0"/>
              <a:t> </a:t>
            </a:r>
            <a:r>
              <a:rPr lang="pl-PL" dirty="0" err="1"/>
              <a:t>Oscillations</a:t>
            </a:r>
            <a:endParaRPr lang="pl-PL" dirty="0"/>
          </a:p>
        </p:txBody>
      </p:sp>
      <p:sp>
        <p:nvSpPr>
          <p:cNvPr id="8" name="pole tekstowe 7">
            <a:extLst>
              <a:ext uri="{FF2B5EF4-FFF2-40B4-BE49-F238E27FC236}">
                <a16:creationId xmlns:a16="http://schemas.microsoft.com/office/drawing/2014/main" id="{27315E62-C11F-401B-8F6D-6549F89D469F}"/>
              </a:ext>
            </a:extLst>
          </p:cNvPr>
          <p:cNvSpPr txBox="1"/>
          <p:nvPr/>
        </p:nvSpPr>
        <p:spPr>
          <a:xfrm>
            <a:off x="0" y="5831188"/>
            <a:ext cx="12191999" cy="338554"/>
          </a:xfrm>
          <a:prstGeom prst="rect">
            <a:avLst/>
          </a:prstGeom>
          <a:noFill/>
        </p:spPr>
        <p:txBody>
          <a:bodyPr wrap="square" rtlCol="0">
            <a:spAutoFit/>
          </a:bodyPr>
          <a:lstStyle/>
          <a:p>
            <a:pPr algn="ctr"/>
            <a:r>
              <a:rPr lang="pl-PL" sz="1600" b="1" dirty="0">
                <a:solidFill>
                  <a:srgbClr val="002060"/>
                </a:solidFill>
                <a:latin typeface="Calibri" panose="020F0502020204030204" pitchFamily="34" charset="0"/>
                <a:cs typeface="Calibri" panose="020F0502020204030204" pitchFamily="34" charset="0"/>
              </a:rPr>
              <a:t>Fig. A1.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1</a:t>
            </a:r>
            <a:r>
              <a:rPr lang="en-GB" sz="1600" dirty="0">
                <a:solidFill>
                  <a:srgbClr val="002060"/>
                </a:solidFill>
                <a:latin typeface="Calibri" panose="020F0502020204030204" pitchFamily="34" charset="0"/>
                <a:cs typeface="Calibri" panose="020F0502020204030204" pitchFamily="34" charset="0"/>
              </a:rPr>
              <a:t> and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2</a:t>
            </a:r>
            <a:r>
              <a:rPr lang="en-GB" sz="1600" dirty="0">
                <a:solidFill>
                  <a:srgbClr val="002060"/>
                </a:solidFill>
                <a:latin typeface="Calibri" panose="020F0502020204030204" pitchFamily="34" charset="0"/>
                <a:cs typeface="Calibri" panose="020F0502020204030204" pitchFamily="34" charset="0"/>
              </a:rPr>
              <a:t> components of seasonal oscillations in GAO and HAM computed from GRACE, LSDM</a:t>
            </a:r>
            <a:r>
              <a:rPr lang="pl-PL" sz="1600" dirty="0">
                <a:solidFill>
                  <a:srgbClr val="002060"/>
                </a:solidFill>
                <a:latin typeface="Calibri" panose="020F0502020204030204" pitchFamily="34" charset="0"/>
                <a:cs typeface="Calibri" panose="020F0502020204030204" pitchFamily="34" charset="0"/>
              </a:rPr>
              <a:t> and </a:t>
            </a:r>
            <a:r>
              <a:rPr lang="pl-PL" sz="1600" dirty="0" err="1">
                <a:solidFill>
                  <a:srgbClr val="002060"/>
                </a:solidFill>
                <a:latin typeface="Calibri" panose="020F0502020204030204" pitchFamily="34" charset="0"/>
                <a:cs typeface="Calibri" panose="020F0502020204030204" pitchFamily="34" charset="0"/>
              </a:rPr>
              <a:t>grouped</a:t>
            </a:r>
            <a:r>
              <a:rPr lang="en-GB" sz="1600" dirty="0">
                <a:solidFill>
                  <a:srgbClr val="002060"/>
                </a:solidFill>
                <a:latin typeface="Calibri" panose="020F0502020204030204" pitchFamily="34" charset="0"/>
                <a:cs typeface="Calibri" panose="020F0502020204030204" pitchFamily="34" charset="0"/>
              </a:rPr>
              <a:t> CMIP6 models</a:t>
            </a:r>
          </a:p>
        </p:txBody>
      </p:sp>
      <p:pic>
        <p:nvPicPr>
          <p:cNvPr id="3" name="Obraz 2"/>
          <p:cNvPicPr>
            <a:picLocks noChangeAspect="1"/>
          </p:cNvPicPr>
          <p:nvPr/>
        </p:nvPicPr>
        <p:blipFill>
          <a:blip r:embed="rId2"/>
          <a:stretch>
            <a:fillRect/>
          </a:stretch>
        </p:blipFill>
        <p:spPr>
          <a:xfrm>
            <a:off x="2736000" y="648000"/>
            <a:ext cx="6667852" cy="5184000"/>
          </a:xfrm>
          <a:prstGeom prst="rect">
            <a:avLst/>
          </a:prstGeom>
        </p:spPr>
      </p:pic>
    </p:spTree>
    <p:extLst>
      <p:ext uri="{BB962C8B-B14F-4D97-AF65-F5344CB8AC3E}">
        <p14:creationId xmlns:p14="http://schemas.microsoft.com/office/powerpoint/2010/main" val="3959441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dirty="0"/>
              <a:t>Spread of CMIP6-based HAM – statistical summary</a:t>
            </a:r>
          </a:p>
        </p:txBody>
      </p:sp>
      <mc:AlternateContent xmlns:mc="http://schemas.openxmlformats.org/markup-compatibility/2006" xmlns:a14="http://schemas.microsoft.com/office/drawing/2010/main">
        <mc:Choice Requires="a14">
          <p:graphicFrame>
            <p:nvGraphicFramePr>
              <p:cNvPr id="7" name="Symbol zastępczy zawartości 6"/>
              <p:cNvGraphicFramePr>
                <a:graphicFrameLocks noGrp="1"/>
              </p:cNvGraphicFramePr>
              <p:nvPr>
                <p:ph idx="1"/>
                <p:extLst>
                  <p:ext uri="{D42A27DB-BD31-4B8C-83A1-F6EECF244321}">
                    <p14:modId xmlns:p14="http://schemas.microsoft.com/office/powerpoint/2010/main" val="3086169806"/>
                  </p:ext>
                </p:extLst>
              </p:nvPr>
            </p:nvGraphicFramePr>
            <p:xfrm>
              <a:off x="2028000" y="1267078"/>
              <a:ext cx="8136000" cy="1296000"/>
            </p:xfrm>
            <a:graphic>
              <a:graphicData uri="http://schemas.openxmlformats.org/drawingml/2006/table">
                <a:tbl>
                  <a:tblPr firstRow="1" firstCol="1" bandRow="1">
                    <a:tableStyleId>{B301B821-A1FF-4177-AEE7-76D212191A09}</a:tableStyleId>
                  </a:tblPr>
                  <a:tblGrid>
                    <a:gridCol w="936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gridCol w="720000">
                      <a:extLst>
                        <a:ext uri="{9D8B030D-6E8A-4147-A177-3AD203B41FA5}">
                          <a16:colId xmlns:a16="http://schemas.microsoft.com/office/drawing/2014/main" val="20010"/>
                        </a:ext>
                      </a:extLst>
                    </a:gridCol>
                  </a:tblGrid>
                  <a:tr h="216000">
                    <a:tc>
                      <a:txBody>
                        <a:bodyPr/>
                        <a:lstStyle/>
                        <a:p>
                          <a:pPr algn="ctr">
                            <a:lnSpc>
                              <a:spcPct val="107000"/>
                            </a:lnSpc>
                            <a:spcAft>
                              <a:spcPts val="0"/>
                            </a:spcAft>
                          </a:pPr>
                          <a:r>
                            <a:rPr lang="en-US" sz="11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spcAft>
                              <a:spcPts val="0"/>
                            </a:spcAft>
                          </a:pPr>
                          <a:r>
                            <a:rPr lang="en-US" sz="1100" dirty="0">
                              <a:solidFill>
                                <a:schemeClr val="tx1"/>
                              </a:solidFill>
                              <a:effectLst/>
                            </a:rPr>
                            <a:t> </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a:lnSpc>
                              <a:spcPct val="107000"/>
                            </a:lnSpc>
                            <a:spcAft>
                              <a:spcPts val="0"/>
                            </a:spcAft>
                          </a:pPr>
                          <a:r>
                            <a:rPr lang="en-US" sz="1100" dirty="0">
                              <a:solidFill>
                                <a:schemeClr val="tx1"/>
                              </a:solidFill>
                              <a:effectLst/>
                            </a:rPr>
                            <a:t>CMIP</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tc gridSpan="3">
                      <a:txBody>
                        <a:bodyPr/>
                        <a:lstStyle/>
                        <a:p>
                          <a:pPr algn="ctr">
                            <a:lnSpc>
                              <a:spcPct val="107000"/>
                            </a:lnSpc>
                            <a:spcAft>
                              <a:spcPts val="0"/>
                            </a:spcAft>
                          </a:pPr>
                          <a:r>
                            <a:rPr lang="en-US" sz="1100" dirty="0">
                              <a:solidFill>
                                <a:schemeClr val="tx1"/>
                              </a:solidFill>
                              <a:effectLst/>
                            </a:rPr>
                            <a:t>GAO</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tc gridSpan="3">
                      <a:txBody>
                        <a:bodyPr/>
                        <a:lstStyle/>
                        <a:p>
                          <a:pPr algn="ctr">
                            <a:lnSpc>
                              <a:spcPct val="107000"/>
                            </a:lnSpc>
                            <a:spcAft>
                              <a:spcPts val="0"/>
                            </a:spcAft>
                          </a:pPr>
                          <a:r>
                            <a:rPr lang="en-US" sz="1100" dirty="0">
                              <a:solidFill>
                                <a:schemeClr val="tx1"/>
                              </a:solidFill>
                              <a:effectLst/>
                            </a:rPr>
                            <a:t>MEAN</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000"/>
                      </a:ext>
                    </a:extLst>
                  </a:tr>
                  <a:tr h="216000">
                    <a:tc>
                      <a:txBody>
                        <a:bodyPr/>
                        <a:lstStyle/>
                        <a:p>
                          <a:pPr algn="ctr">
                            <a:lnSpc>
                              <a:spcPct val="107000"/>
                            </a:lnSpc>
                            <a:spcAft>
                              <a:spcPts val="0"/>
                            </a:spcAft>
                          </a:pPr>
                          <a:r>
                            <a:rPr lang="en-US" sz="11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dirty="0">
                              <a:effectLst/>
                            </a:rPr>
                            <a:t>MIN</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Median</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MAX</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MIN</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Median</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MAX</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MIN</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Median</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MAX</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6000">
                    <a:tc rowSpan="2">
                      <a:txBody>
                        <a:bodyPr/>
                        <a:lstStyle/>
                        <a:p>
                          <a:pPr algn="ctr">
                            <a:lnSpc>
                              <a:spcPct val="107000"/>
                            </a:lnSpc>
                            <a:spcAft>
                              <a:spcPts val="0"/>
                            </a:spcAft>
                          </a:pPr>
                          <a:r>
                            <a:rPr lang="en-US" sz="1100" dirty="0">
                              <a:effectLst/>
                            </a:rPr>
                            <a:t>Seasonal</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100" b="1" i="1">
                                      <a:effectLst/>
                                      <a:latin typeface="Cambria Math" panose="02040503050406030204" pitchFamily="18" charset="0"/>
                                    </a:rPr>
                                  </m:ctrlPr>
                                </m:sSubPr>
                                <m:e>
                                  <m:r>
                                    <a:rPr lang="en-US" sz="1100" b="1" i="1">
                                      <a:effectLst/>
                                      <a:latin typeface="Cambria Math"/>
                                    </a:rPr>
                                    <m:t>𝛘</m:t>
                                  </m:r>
                                </m:e>
                                <m:sub>
                                  <m:r>
                                    <a:rPr lang="en-US" sz="1100" b="1" i="1">
                                      <a:effectLst/>
                                      <a:latin typeface="Cambria Math"/>
                                    </a:rPr>
                                    <m:t>𝟏</m:t>
                                  </m:r>
                                </m:sub>
                              </m:sSub>
                            </m:oMath>
                          </a14:m>
                          <a:r>
                            <a:rPr lang="pl-PL"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tx1"/>
                              </a:solidFill>
                              <a:effectLst/>
                            </a:rPr>
                            <a:t>(mas)</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-15.42</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-0.47</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14.52</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-6.33</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0.20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5.59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-4.53</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-1.33</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7.02</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600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100" b="1" i="1">
                                      <a:effectLst/>
                                      <a:latin typeface="Cambria Math" panose="02040503050406030204" pitchFamily="18" charset="0"/>
                                    </a:rPr>
                                  </m:ctrlPr>
                                </m:sSubPr>
                                <m:e>
                                  <m:r>
                                    <a:rPr lang="en-US" sz="1100" b="1" i="1">
                                      <a:effectLst/>
                                      <a:latin typeface="Cambria Math"/>
                                    </a:rPr>
                                    <m:t>𝛘</m:t>
                                  </m:r>
                                </m:e>
                                <m:sub>
                                  <m:r>
                                    <a:rPr lang="en-US" sz="1100" b="1" i="1">
                                      <a:effectLst/>
                                      <a:latin typeface="Cambria Math"/>
                                    </a:rPr>
                                    <m:t>𝟐</m:t>
                                  </m:r>
                                </m:sub>
                              </m:sSub>
                            </m:oMath>
                          </a14:m>
                          <a:r>
                            <a:rPr lang="pl-PL"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tx1"/>
                              </a:solidFill>
                              <a:effectLst/>
                            </a:rPr>
                            <a:t>(mas)</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-15.10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0.14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12.63</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-15.90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11.14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-2.76</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3.58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16000">
                    <a:tc rowSpan="2">
                      <a:txBody>
                        <a:bodyPr/>
                        <a:lstStyle/>
                        <a:p>
                          <a:pPr algn="ctr">
                            <a:lnSpc>
                              <a:spcPct val="107000"/>
                            </a:lnSpc>
                            <a:spcAft>
                              <a:spcPts val="0"/>
                            </a:spcAft>
                          </a:pPr>
                          <a:r>
                            <a:rPr lang="en-US" sz="1100">
                              <a:effectLst/>
                            </a:rPr>
                            <a:t>Nonseasonal</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100" b="1" i="1">
                                      <a:effectLst/>
                                      <a:latin typeface="Cambria Math" panose="02040503050406030204" pitchFamily="18" charset="0"/>
                                    </a:rPr>
                                  </m:ctrlPr>
                                </m:sSubPr>
                                <m:e>
                                  <m:r>
                                    <a:rPr lang="en-US" sz="1100" b="1" i="1">
                                      <a:effectLst/>
                                      <a:latin typeface="Cambria Math"/>
                                    </a:rPr>
                                    <m:t>𝛘</m:t>
                                  </m:r>
                                </m:e>
                                <m:sub>
                                  <m:r>
                                    <a:rPr lang="en-US" sz="1100" b="1" i="1">
                                      <a:effectLst/>
                                      <a:latin typeface="Cambria Math"/>
                                    </a:rPr>
                                    <m:t>𝟏</m:t>
                                  </m:r>
                                </m:sub>
                              </m:sSub>
                            </m:oMath>
                          </a14:m>
                          <a:r>
                            <a:rPr lang="pl-PL"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tx1"/>
                              </a:solidFill>
                              <a:effectLst/>
                            </a:rPr>
                            <a:t>(mas)</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-21.37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0.15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13.97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-9.72</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-0.24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10.01</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-1.23</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1600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100" b="1" i="1">
                                      <a:effectLst/>
                                      <a:latin typeface="Cambria Math" panose="02040503050406030204" pitchFamily="18" charset="0"/>
                                    </a:rPr>
                                  </m:ctrlPr>
                                </m:sSubPr>
                                <m:e>
                                  <m:r>
                                    <a:rPr lang="en-US" sz="1100" b="1" i="1">
                                      <a:effectLst/>
                                      <a:latin typeface="Cambria Math"/>
                                    </a:rPr>
                                    <m:t>𝛘</m:t>
                                  </m:r>
                                </m:e>
                                <m:sub>
                                  <m:r>
                                    <a:rPr lang="en-US" sz="1100" b="1" i="1">
                                      <a:effectLst/>
                                      <a:latin typeface="Cambria Math"/>
                                    </a:rPr>
                                    <m:t>𝟐</m:t>
                                  </m:r>
                                </m:sub>
                              </m:sSub>
                            </m:oMath>
                          </a14:m>
                          <a:r>
                            <a:rPr lang="pl-PL"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tx1"/>
                              </a:solidFill>
                              <a:effectLst/>
                            </a:rPr>
                            <a:t>(mas)</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-23.09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23.56</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-15.64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0.88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14.46</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-0.08</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1.32</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mc:Choice>
        <mc:Fallback xmlns="">
          <p:graphicFrame>
            <p:nvGraphicFramePr>
              <p:cNvPr id="7" name="Symbol zastępczy zawartości 6"/>
              <p:cNvGraphicFramePr>
                <a:graphicFrameLocks noGrp="1"/>
              </p:cNvGraphicFramePr>
              <p:nvPr>
                <p:ph idx="1"/>
                <p:extLst>
                  <p:ext uri="{D42A27DB-BD31-4B8C-83A1-F6EECF244321}">
                    <p14:modId xmlns:p14="http://schemas.microsoft.com/office/powerpoint/2010/main" val="3086169806"/>
                  </p:ext>
                </p:extLst>
              </p:nvPr>
            </p:nvGraphicFramePr>
            <p:xfrm>
              <a:off x="2028000" y="1267078"/>
              <a:ext cx="8136000" cy="1296000"/>
            </p:xfrm>
            <a:graphic>
              <a:graphicData uri="http://schemas.openxmlformats.org/drawingml/2006/table">
                <a:tbl>
                  <a:tblPr firstRow="1" firstCol="1" bandRow="1">
                    <a:tableStyleId>{B301B821-A1FF-4177-AEE7-76D212191A09}</a:tableStyleId>
                  </a:tblPr>
                  <a:tblGrid>
                    <a:gridCol w="936000">
                      <a:extLst>
                        <a:ext uri="{9D8B030D-6E8A-4147-A177-3AD203B41FA5}">
                          <a16:colId xmlns="" xmlns:a16="http://schemas.microsoft.com/office/drawing/2014/main" xmlns:a14="http://schemas.microsoft.com/office/drawing/2010/main" val="20000"/>
                        </a:ext>
                      </a:extLst>
                    </a:gridCol>
                    <a:gridCol w="720000">
                      <a:extLst>
                        <a:ext uri="{9D8B030D-6E8A-4147-A177-3AD203B41FA5}">
                          <a16:colId xmlns="" xmlns:a16="http://schemas.microsoft.com/office/drawing/2014/main" xmlns:a14="http://schemas.microsoft.com/office/drawing/2010/main" val="20001"/>
                        </a:ext>
                      </a:extLst>
                    </a:gridCol>
                    <a:gridCol w="720000">
                      <a:extLst>
                        <a:ext uri="{9D8B030D-6E8A-4147-A177-3AD203B41FA5}">
                          <a16:colId xmlns="" xmlns:a16="http://schemas.microsoft.com/office/drawing/2014/main" xmlns:a14="http://schemas.microsoft.com/office/drawing/2010/main" val="20002"/>
                        </a:ext>
                      </a:extLst>
                    </a:gridCol>
                    <a:gridCol w="720000">
                      <a:extLst>
                        <a:ext uri="{9D8B030D-6E8A-4147-A177-3AD203B41FA5}">
                          <a16:colId xmlns="" xmlns:a16="http://schemas.microsoft.com/office/drawing/2014/main" xmlns:a14="http://schemas.microsoft.com/office/drawing/2010/main" val="20003"/>
                        </a:ext>
                      </a:extLst>
                    </a:gridCol>
                    <a:gridCol w="720000">
                      <a:extLst>
                        <a:ext uri="{9D8B030D-6E8A-4147-A177-3AD203B41FA5}">
                          <a16:colId xmlns="" xmlns:a16="http://schemas.microsoft.com/office/drawing/2014/main" xmlns:a14="http://schemas.microsoft.com/office/drawing/2010/main" val="20004"/>
                        </a:ext>
                      </a:extLst>
                    </a:gridCol>
                    <a:gridCol w="720000">
                      <a:extLst>
                        <a:ext uri="{9D8B030D-6E8A-4147-A177-3AD203B41FA5}">
                          <a16:colId xmlns="" xmlns:a16="http://schemas.microsoft.com/office/drawing/2014/main" xmlns:a14="http://schemas.microsoft.com/office/drawing/2010/main" val="20005"/>
                        </a:ext>
                      </a:extLst>
                    </a:gridCol>
                    <a:gridCol w="720000">
                      <a:extLst>
                        <a:ext uri="{9D8B030D-6E8A-4147-A177-3AD203B41FA5}">
                          <a16:colId xmlns="" xmlns:a16="http://schemas.microsoft.com/office/drawing/2014/main" xmlns:a14="http://schemas.microsoft.com/office/drawing/2010/main" val="20006"/>
                        </a:ext>
                      </a:extLst>
                    </a:gridCol>
                    <a:gridCol w="720000">
                      <a:extLst>
                        <a:ext uri="{9D8B030D-6E8A-4147-A177-3AD203B41FA5}">
                          <a16:colId xmlns="" xmlns:a16="http://schemas.microsoft.com/office/drawing/2014/main" xmlns:a14="http://schemas.microsoft.com/office/drawing/2010/main" val="20007"/>
                        </a:ext>
                      </a:extLst>
                    </a:gridCol>
                    <a:gridCol w="720000">
                      <a:extLst>
                        <a:ext uri="{9D8B030D-6E8A-4147-A177-3AD203B41FA5}">
                          <a16:colId xmlns="" xmlns:a16="http://schemas.microsoft.com/office/drawing/2014/main" xmlns:a14="http://schemas.microsoft.com/office/drawing/2010/main" val="20008"/>
                        </a:ext>
                      </a:extLst>
                    </a:gridCol>
                    <a:gridCol w="720000">
                      <a:extLst>
                        <a:ext uri="{9D8B030D-6E8A-4147-A177-3AD203B41FA5}">
                          <a16:colId xmlns="" xmlns:a16="http://schemas.microsoft.com/office/drawing/2014/main" xmlns:a14="http://schemas.microsoft.com/office/drawing/2010/main" val="20009"/>
                        </a:ext>
                      </a:extLst>
                    </a:gridCol>
                    <a:gridCol w="720000">
                      <a:extLst>
                        <a:ext uri="{9D8B030D-6E8A-4147-A177-3AD203B41FA5}">
                          <a16:colId xmlns="" xmlns:a16="http://schemas.microsoft.com/office/drawing/2014/main" xmlns:a14="http://schemas.microsoft.com/office/drawing/2010/main" val="20010"/>
                        </a:ext>
                      </a:extLst>
                    </a:gridCol>
                  </a:tblGrid>
                  <a:tr h="216000">
                    <a:tc>
                      <a:txBody>
                        <a:bodyPr/>
                        <a:lstStyle/>
                        <a:p>
                          <a:pPr algn="ctr">
                            <a:lnSpc>
                              <a:spcPct val="107000"/>
                            </a:lnSpc>
                            <a:spcAft>
                              <a:spcPts val="0"/>
                            </a:spcAft>
                          </a:pPr>
                          <a:r>
                            <a:rPr lang="en-US" sz="11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spcAft>
                              <a:spcPts val="0"/>
                            </a:spcAft>
                          </a:pPr>
                          <a:r>
                            <a:rPr lang="en-US" sz="1100" dirty="0">
                              <a:solidFill>
                                <a:schemeClr val="tx1"/>
                              </a:solidFill>
                              <a:effectLst/>
                            </a:rPr>
                            <a:t> </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a:lnSpc>
                              <a:spcPct val="107000"/>
                            </a:lnSpc>
                            <a:spcAft>
                              <a:spcPts val="0"/>
                            </a:spcAft>
                          </a:pPr>
                          <a:r>
                            <a:rPr lang="en-US" sz="1100" dirty="0">
                              <a:solidFill>
                                <a:schemeClr val="tx1"/>
                              </a:solidFill>
                              <a:effectLst/>
                            </a:rPr>
                            <a:t>CMIP</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tc gridSpan="3">
                      <a:txBody>
                        <a:bodyPr/>
                        <a:lstStyle/>
                        <a:p>
                          <a:pPr algn="ctr">
                            <a:lnSpc>
                              <a:spcPct val="107000"/>
                            </a:lnSpc>
                            <a:spcAft>
                              <a:spcPts val="0"/>
                            </a:spcAft>
                          </a:pPr>
                          <a:r>
                            <a:rPr lang="en-US" sz="1100" dirty="0">
                              <a:solidFill>
                                <a:schemeClr val="tx1"/>
                              </a:solidFill>
                              <a:effectLst/>
                            </a:rPr>
                            <a:t>GAO</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tc gridSpan="3">
                      <a:txBody>
                        <a:bodyPr/>
                        <a:lstStyle/>
                        <a:p>
                          <a:pPr algn="ctr">
                            <a:lnSpc>
                              <a:spcPct val="107000"/>
                            </a:lnSpc>
                            <a:spcAft>
                              <a:spcPts val="0"/>
                            </a:spcAft>
                          </a:pPr>
                          <a:r>
                            <a:rPr lang="en-US" sz="1100" dirty="0">
                              <a:solidFill>
                                <a:schemeClr val="tx1"/>
                              </a:solidFill>
                              <a:effectLst/>
                            </a:rPr>
                            <a:t>MEAN</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extLst>
                      <a:ext uri="{0D108BD9-81ED-4DB2-BD59-A6C34878D82A}">
                        <a16:rowId xmlns="" xmlns:a16="http://schemas.microsoft.com/office/drawing/2014/main" xmlns:a14="http://schemas.microsoft.com/office/drawing/2010/main" val="10000"/>
                      </a:ext>
                    </a:extLst>
                  </a:tr>
                  <a:tr h="216000">
                    <a:tc>
                      <a:txBody>
                        <a:bodyPr/>
                        <a:lstStyle/>
                        <a:p>
                          <a:pPr algn="ctr">
                            <a:lnSpc>
                              <a:spcPct val="107000"/>
                            </a:lnSpc>
                            <a:spcAft>
                              <a:spcPts val="0"/>
                            </a:spcAft>
                          </a:pPr>
                          <a:r>
                            <a:rPr lang="en-US" sz="11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dirty="0">
                              <a:effectLst/>
                            </a:rPr>
                            <a:t>MIN</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Median</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MAX</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MIN</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Median</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MAX</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MIN</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Median</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a:effectLst/>
                            </a:rPr>
                            <a:t>MAX</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1"/>
                      </a:ext>
                    </a:extLst>
                  </a:tr>
                  <a:tr h="216000">
                    <a:tc rowSpan="2">
                      <a:txBody>
                        <a:bodyPr/>
                        <a:lstStyle/>
                        <a:p>
                          <a:pPr algn="ctr">
                            <a:lnSpc>
                              <a:spcPct val="107000"/>
                            </a:lnSpc>
                            <a:spcAft>
                              <a:spcPts val="0"/>
                            </a:spcAft>
                          </a:pPr>
                          <a:r>
                            <a:rPr lang="en-US" sz="1100" dirty="0">
                              <a:effectLst/>
                            </a:rPr>
                            <a:t>Seasonal</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131356" t="-205556" r="-903390" b="-336111"/>
                          </a:stretch>
                        </a:blip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-15.42</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-0.47</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14.52</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-6.33</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0.20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5.59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-4.53</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-1.33</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7.02</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4"/>
                      </a:ext>
                    </a:extLst>
                  </a:tr>
                  <a:tr h="216000">
                    <a:tc vMerge="1">
                      <a:txBody>
                        <a:bodyPr/>
                        <a:lstStyle/>
                        <a:p>
                          <a:endParaRPr lang="pl-PL"/>
                        </a:p>
                      </a:txBody>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131356" t="-305556" r="-903390" b="-236111"/>
                          </a:stretch>
                        </a:blip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-15.10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0.14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12.63</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-15.90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11.14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-2.76</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3.58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5"/>
                      </a:ext>
                    </a:extLst>
                  </a:tr>
                  <a:tr h="216000">
                    <a:tc rowSpan="2">
                      <a:txBody>
                        <a:bodyPr/>
                        <a:lstStyle/>
                        <a:p>
                          <a:pPr algn="ctr">
                            <a:lnSpc>
                              <a:spcPct val="107000"/>
                            </a:lnSpc>
                            <a:spcAft>
                              <a:spcPts val="0"/>
                            </a:spcAft>
                          </a:pPr>
                          <a:r>
                            <a:rPr lang="en-US" sz="1100">
                              <a:effectLst/>
                            </a:rPr>
                            <a:t>Nonseasonal</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131356" t="-417143" r="-903390" b="-142857"/>
                          </a:stretch>
                        </a:blip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-21.37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0.15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13.97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-9.72</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-0.24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10.01</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-1.23</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6"/>
                      </a:ext>
                    </a:extLst>
                  </a:tr>
                  <a:tr h="216000">
                    <a:tc vMerge="1">
                      <a:txBody>
                        <a:bodyPr/>
                        <a:lstStyle/>
                        <a:p>
                          <a:endParaRPr lang="pl-PL"/>
                        </a:p>
                      </a:txBody>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131356" t="-502778" r="-903390" b="-38889"/>
                          </a:stretch>
                        </a:blip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-23.09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23.56</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-15.64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0.88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14.46</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-0.08</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1.32</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7"/>
                      </a:ext>
                    </a:extLst>
                  </a:tr>
                </a:tbl>
              </a:graphicData>
            </a:graphic>
          </p:graphicFrame>
        </mc:Fallback>
      </mc:AlternateContent>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25</a:t>
            </a:fld>
            <a:endParaRPr lang="en-GB" dirty="0"/>
          </a:p>
        </p:txBody>
      </p:sp>
      <mc:AlternateContent xmlns:mc="http://schemas.openxmlformats.org/markup-compatibility/2006" xmlns:a14="http://schemas.microsoft.com/office/drawing/2010/main">
        <mc:Choice Requires="a14">
          <p:graphicFrame>
            <p:nvGraphicFramePr>
              <p:cNvPr id="8" name="Tabela 7"/>
              <p:cNvGraphicFramePr>
                <a:graphicFrameLocks noGrp="1"/>
              </p:cNvGraphicFramePr>
              <p:nvPr>
                <p:extLst>
                  <p:ext uri="{D42A27DB-BD31-4B8C-83A1-F6EECF244321}">
                    <p14:modId xmlns:p14="http://schemas.microsoft.com/office/powerpoint/2010/main" val="1910244290"/>
                  </p:ext>
                </p:extLst>
              </p:nvPr>
            </p:nvGraphicFramePr>
            <p:xfrm>
              <a:off x="2586000" y="4379630"/>
              <a:ext cx="7020000" cy="2160000"/>
            </p:xfrm>
            <a:graphic>
              <a:graphicData uri="http://schemas.openxmlformats.org/drawingml/2006/table">
                <a:tbl>
                  <a:tblPr firstRow="1" firstCol="1" bandRow="1">
                    <a:tableStyleId>{B301B821-A1FF-4177-AEE7-76D212191A09}</a:tableStyleId>
                  </a:tblPr>
                  <a:tblGrid>
                    <a:gridCol w="1421768">
                      <a:extLst>
                        <a:ext uri="{9D8B030D-6E8A-4147-A177-3AD203B41FA5}">
                          <a16:colId xmlns:a16="http://schemas.microsoft.com/office/drawing/2014/main" val="20000"/>
                        </a:ext>
                      </a:extLst>
                    </a:gridCol>
                    <a:gridCol w="1098232">
                      <a:extLst>
                        <a:ext uri="{9D8B030D-6E8A-4147-A177-3AD203B41FA5}">
                          <a16:colId xmlns:a16="http://schemas.microsoft.com/office/drawing/2014/main" val="20001"/>
                        </a:ext>
                      </a:extLst>
                    </a:gridCol>
                    <a:gridCol w="900000">
                      <a:extLst>
                        <a:ext uri="{9D8B030D-6E8A-4147-A177-3AD203B41FA5}">
                          <a16:colId xmlns:a16="http://schemas.microsoft.com/office/drawing/2014/main" val="20002"/>
                        </a:ext>
                      </a:extLst>
                    </a:gridCol>
                    <a:gridCol w="900000">
                      <a:extLst>
                        <a:ext uri="{9D8B030D-6E8A-4147-A177-3AD203B41FA5}">
                          <a16:colId xmlns:a16="http://schemas.microsoft.com/office/drawing/2014/main" val="20003"/>
                        </a:ext>
                      </a:extLst>
                    </a:gridCol>
                    <a:gridCol w="900000">
                      <a:extLst>
                        <a:ext uri="{9D8B030D-6E8A-4147-A177-3AD203B41FA5}">
                          <a16:colId xmlns:a16="http://schemas.microsoft.com/office/drawing/2014/main" val="20004"/>
                        </a:ext>
                      </a:extLst>
                    </a:gridCol>
                    <a:gridCol w="900000">
                      <a:extLst>
                        <a:ext uri="{9D8B030D-6E8A-4147-A177-3AD203B41FA5}">
                          <a16:colId xmlns:a16="http://schemas.microsoft.com/office/drawing/2014/main" val="20005"/>
                        </a:ext>
                      </a:extLst>
                    </a:gridCol>
                    <a:gridCol w="900000">
                      <a:extLst>
                        <a:ext uri="{9D8B030D-6E8A-4147-A177-3AD203B41FA5}">
                          <a16:colId xmlns:a16="http://schemas.microsoft.com/office/drawing/2014/main" val="20006"/>
                        </a:ext>
                      </a:extLst>
                    </a:gridCol>
                  </a:tblGrid>
                  <a:tr h="216000">
                    <a:tc>
                      <a:txBody>
                        <a:bodyPr/>
                        <a:lstStyle/>
                        <a:p>
                          <a:pPr algn="ctr">
                            <a:lnSpc>
                              <a:spcPct val="107000"/>
                            </a:lnSpc>
                            <a:spcAft>
                              <a:spcPts val="0"/>
                            </a:spcAft>
                          </a:pPr>
                          <a:r>
                            <a:rPr lang="en-US" sz="11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spcAft>
                              <a:spcPts val="0"/>
                            </a:spcAft>
                          </a:pPr>
                          <a:r>
                            <a:rPr lang="en-US" sz="1100">
                              <a:effectLst/>
                            </a:rPr>
                            <a:t> </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a:lnSpc>
                              <a:spcPct val="107000"/>
                            </a:lnSpc>
                            <a:spcAft>
                              <a:spcPts val="0"/>
                            </a:spcAft>
                          </a:pPr>
                          <a:r>
                            <a:rPr lang="en-US" sz="1100" b="1" dirty="0">
                              <a:solidFill>
                                <a:schemeClr val="tx1"/>
                              </a:solidFill>
                              <a:effectLst/>
                            </a:rPr>
                            <a:t>CMIP</a:t>
                          </a:r>
                          <a:endParaRPr lang="pl-PL"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tc rowSpan="2">
                      <a:txBody>
                        <a:bodyPr/>
                        <a:lstStyle/>
                        <a:p>
                          <a:pPr algn="ctr">
                            <a:lnSpc>
                              <a:spcPct val="107000"/>
                            </a:lnSpc>
                            <a:spcAft>
                              <a:spcPts val="0"/>
                            </a:spcAft>
                          </a:pPr>
                          <a:r>
                            <a:rPr lang="en-US" sz="1100" b="1" dirty="0">
                              <a:solidFill>
                                <a:schemeClr val="tx1"/>
                              </a:solidFill>
                              <a:effectLst/>
                            </a:rPr>
                            <a:t>GAO</a:t>
                          </a:r>
                          <a:endParaRPr lang="pl-PL"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0"/>
                            </a:spcAft>
                          </a:pPr>
                          <a:r>
                            <a:rPr lang="en-US" sz="1100" b="1">
                              <a:solidFill>
                                <a:schemeClr val="tx1"/>
                              </a:solidFill>
                              <a:effectLst/>
                            </a:rPr>
                            <a:t>MEAN</a:t>
                          </a:r>
                          <a:endParaRPr lang="pl-PL"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16000">
                    <a:tc>
                      <a:txBody>
                        <a:bodyPr/>
                        <a:lstStyle/>
                        <a:p>
                          <a:pPr algn="ctr">
                            <a:lnSpc>
                              <a:spcPct val="107000"/>
                            </a:lnSpc>
                            <a:spcAft>
                              <a:spcPts val="0"/>
                            </a:spcAft>
                          </a:pPr>
                          <a:r>
                            <a:rPr lang="en-US" sz="11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1">
                              <a:effectLst/>
                            </a:rPr>
                            <a:t>MIN</a:t>
                          </a:r>
                          <a:endParaRPr lang="pl-PL"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1" dirty="0">
                              <a:solidFill>
                                <a:schemeClr val="tx1"/>
                              </a:solidFill>
                              <a:effectLst/>
                            </a:rPr>
                            <a:t>Median</a:t>
                          </a:r>
                          <a:endParaRPr lang="pl-PL"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1" dirty="0">
                              <a:solidFill>
                                <a:schemeClr val="tx1"/>
                              </a:solidFill>
                              <a:effectLst/>
                            </a:rPr>
                            <a:t>MAX</a:t>
                          </a:r>
                          <a:endParaRPr lang="pl-PL"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pl-PL"/>
                        </a:p>
                      </a:txBody>
                      <a:tcPr/>
                    </a:tc>
                    <a:tc vMerge="1">
                      <a:txBody>
                        <a:bodyPr/>
                        <a:lstStyle/>
                        <a:p>
                          <a:endParaRPr lang="pl-PL"/>
                        </a:p>
                      </a:txBody>
                      <a:tcPr/>
                    </a:tc>
                    <a:extLst>
                      <a:ext uri="{0D108BD9-81ED-4DB2-BD59-A6C34878D82A}">
                        <a16:rowId xmlns:a16="http://schemas.microsoft.com/office/drawing/2014/main" val="10001"/>
                      </a:ext>
                    </a:extLst>
                  </a:tr>
                  <a:tr h="216000">
                    <a:tc rowSpan="2">
                      <a:txBody>
                        <a:bodyPr/>
                        <a:lstStyle/>
                        <a:p>
                          <a:pPr algn="ctr">
                            <a:lnSpc>
                              <a:spcPct val="107000"/>
                            </a:lnSpc>
                            <a:spcAft>
                              <a:spcPts val="0"/>
                            </a:spcAft>
                          </a:pPr>
                          <a:r>
                            <a:rPr lang="en-US" sz="1100" dirty="0">
                              <a:effectLst/>
                            </a:rPr>
                            <a:t>Annual Prograde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r>
                                <m:rPr>
                                  <m:sty m:val="p"/>
                                </m:rPr>
                                <a:rPr lang="en-US" sz="1100">
                                  <a:effectLst/>
                                  <a:latin typeface="Cambria Math"/>
                                </a:rPr>
                                <m:t>Phase</m:t>
                              </m:r>
                            </m:oMath>
                          </a14:m>
                          <a:r>
                            <a:rPr lang="pl-PL"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tx1"/>
                              </a:solidFill>
                              <a:effectLst/>
                            </a:rPr>
                            <a:t>(°)</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-32.84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-11.56</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-51.18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600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a:effectLst/>
                            </a:rPr>
                            <a:t>Amplitude</a:t>
                          </a:r>
                          <a:r>
                            <a:rPr lang="pl-PL" sz="1100" dirty="0">
                              <a:effectLst/>
                            </a:rPr>
                            <a:t> </a:t>
                          </a:r>
                          <a:r>
                            <a:rPr lang="en-US" sz="1100" b="0" dirty="0">
                              <a:solidFill>
                                <a:schemeClr val="tx1"/>
                              </a:solidFill>
                              <a:effectLst/>
                            </a:rPr>
                            <a:t>(mas)</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1.38</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3.30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7.67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3.46</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3.37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6000">
                    <a:tc rowSpan="2">
                      <a:txBody>
                        <a:bodyPr/>
                        <a:lstStyle/>
                        <a:p>
                          <a:pPr algn="ctr">
                            <a:lnSpc>
                              <a:spcPct val="107000"/>
                            </a:lnSpc>
                            <a:spcAft>
                              <a:spcPts val="0"/>
                            </a:spcAft>
                          </a:pPr>
                          <a:r>
                            <a:rPr lang="en-US" sz="1100" dirty="0">
                              <a:effectLst/>
                            </a:rPr>
                            <a:t>Annual Retrograde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r>
                                <m:rPr>
                                  <m:sty m:val="p"/>
                                </m:rPr>
                                <a:rPr lang="en-US" sz="1100">
                                  <a:effectLst/>
                                  <a:latin typeface="Cambria Math"/>
                                </a:rPr>
                                <m:t>Phase</m:t>
                              </m:r>
                            </m:oMath>
                          </a14:m>
                          <a:r>
                            <a:rPr lang="pl-PL"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tx1"/>
                              </a:solidFill>
                              <a:effectLst/>
                            </a:rPr>
                            <a:t>(°)</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100.90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136.03</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84.57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600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a:effectLst/>
                            </a:rPr>
                            <a:t>Amplitude</a:t>
                          </a:r>
                          <a:r>
                            <a:rPr lang="pl-PL" sz="1100" dirty="0">
                              <a:effectLst/>
                            </a:rPr>
                            <a:t> </a:t>
                          </a:r>
                          <a:r>
                            <a:rPr lang="en-US" sz="1100" b="0" dirty="0">
                              <a:solidFill>
                                <a:schemeClr val="tx1"/>
                              </a:solidFill>
                              <a:effectLst/>
                            </a:rPr>
                            <a:t>(mas)</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0.29</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3.01</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7.08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6.50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1.75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16000">
                    <a:tc rowSpan="2">
                      <a:txBody>
                        <a:bodyPr/>
                        <a:lstStyle/>
                        <a:p>
                          <a:pPr algn="ctr">
                            <a:lnSpc>
                              <a:spcPct val="107000"/>
                            </a:lnSpc>
                            <a:spcAft>
                              <a:spcPts val="0"/>
                            </a:spcAft>
                          </a:pPr>
                          <a:r>
                            <a:rPr lang="en-US" sz="1100" dirty="0">
                              <a:effectLst/>
                            </a:rPr>
                            <a:t>Semiannual</a:t>
                          </a:r>
                          <a:r>
                            <a:rPr lang="pl-PL" sz="1100" dirty="0">
                              <a:effectLst/>
                            </a:rPr>
                            <a:t> </a:t>
                          </a:r>
                          <a:r>
                            <a:rPr lang="en-US" sz="1100" dirty="0">
                              <a:effectLst/>
                            </a:rPr>
                            <a:t>Prograde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r>
                                <m:rPr>
                                  <m:sty m:val="p"/>
                                </m:rPr>
                                <a:rPr lang="en-US" sz="1100">
                                  <a:effectLst/>
                                  <a:latin typeface="Cambria Math"/>
                                </a:rPr>
                                <m:t>Phase</m:t>
                              </m:r>
                            </m:oMath>
                          </a14:m>
                          <a:r>
                            <a:rPr lang="pl-PL"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tx1"/>
                              </a:solidFill>
                              <a:effectLst/>
                            </a:rPr>
                            <a:t>(°)</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-151.99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107.69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178.80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1600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a:effectLst/>
                            </a:rPr>
                            <a:t>Amplitude</a:t>
                          </a:r>
                          <a:r>
                            <a:rPr lang="pl-PL" sz="1100" dirty="0">
                              <a:effectLst/>
                            </a:rPr>
                            <a:t> </a:t>
                          </a:r>
                          <a:r>
                            <a:rPr lang="en-US" sz="1100" b="0" dirty="0">
                              <a:solidFill>
                                <a:schemeClr val="tx1"/>
                              </a:solidFill>
                              <a:effectLst/>
                            </a:rPr>
                            <a:t>(mas)</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1.27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2.22</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2.69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16000">
                    <a:tc rowSpan="2">
                      <a:txBody>
                        <a:bodyPr/>
                        <a:lstStyle/>
                        <a:p>
                          <a:pPr algn="ctr">
                            <a:lnSpc>
                              <a:spcPct val="107000"/>
                            </a:lnSpc>
                            <a:spcAft>
                              <a:spcPts val="0"/>
                            </a:spcAft>
                          </a:pPr>
                          <a:r>
                            <a:rPr lang="en-US" sz="1100" dirty="0">
                              <a:effectLst/>
                            </a:rPr>
                            <a:t>Semiannual</a:t>
                          </a:r>
                          <a:r>
                            <a:rPr lang="pl-PL" sz="1100" dirty="0">
                              <a:effectLst/>
                            </a:rPr>
                            <a:t> </a:t>
                          </a:r>
                          <a:r>
                            <a:rPr lang="en-US" sz="1100" dirty="0">
                              <a:effectLst/>
                            </a:rPr>
                            <a:t>Prograde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r>
                                <m:rPr>
                                  <m:sty m:val="p"/>
                                </m:rPr>
                                <a:rPr lang="en-US" sz="1100">
                                  <a:effectLst/>
                                  <a:latin typeface="Cambria Math"/>
                                </a:rPr>
                                <m:t>Phase</m:t>
                              </m:r>
                            </m:oMath>
                          </a14:m>
                          <a:r>
                            <a:rPr lang="pl-PL"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tx1"/>
                              </a:solidFill>
                              <a:effectLst/>
                            </a:rPr>
                            <a:t>(°)</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106.45</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67.72</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89.98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1600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a:effectLst/>
                            </a:rPr>
                            <a:t>Amplitude</a:t>
                          </a:r>
                          <a:r>
                            <a:rPr lang="pl-PL" sz="1100" dirty="0">
                              <a:effectLst/>
                            </a:rPr>
                            <a:t> </a:t>
                          </a:r>
                          <a:r>
                            <a:rPr lang="en-US" sz="1100" b="0" dirty="0">
                              <a:solidFill>
                                <a:schemeClr val="tx1"/>
                              </a:solidFill>
                              <a:effectLst/>
                            </a:rPr>
                            <a:t>(mas)</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0.02</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0.98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2.25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2.94</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0.93</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mc:Choice>
        <mc:Fallback xmlns="">
          <p:graphicFrame>
            <p:nvGraphicFramePr>
              <p:cNvPr id="8" name="Tabela 7"/>
              <p:cNvGraphicFramePr>
                <a:graphicFrameLocks noGrp="1"/>
              </p:cNvGraphicFramePr>
              <p:nvPr>
                <p:extLst>
                  <p:ext uri="{D42A27DB-BD31-4B8C-83A1-F6EECF244321}">
                    <p14:modId xmlns:p14="http://schemas.microsoft.com/office/powerpoint/2010/main" val="1910244290"/>
                  </p:ext>
                </p:extLst>
              </p:nvPr>
            </p:nvGraphicFramePr>
            <p:xfrm>
              <a:off x="2586000" y="4379630"/>
              <a:ext cx="7020000" cy="2160000"/>
            </p:xfrm>
            <a:graphic>
              <a:graphicData uri="http://schemas.openxmlformats.org/drawingml/2006/table">
                <a:tbl>
                  <a:tblPr firstRow="1" firstCol="1" bandRow="1">
                    <a:tableStyleId>{B301B821-A1FF-4177-AEE7-76D212191A09}</a:tableStyleId>
                  </a:tblPr>
                  <a:tblGrid>
                    <a:gridCol w="1421768">
                      <a:extLst>
                        <a:ext uri="{9D8B030D-6E8A-4147-A177-3AD203B41FA5}">
                          <a16:colId xmlns="" xmlns:a16="http://schemas.microsoft.com/office/drawing/2014/main" xmlns:a14="http://schemas.microsoft.com/office/drawing/2010/main" val="20000"/>
                        </a:ext>
                      </a:extLst>
                    </a:gridCol>
                    <a:gridCol w="1098232">
                      <a:extLst>
                        <a:ext uri="{9D8B030D-6E8A-4147-A177-3AD203B41FA5}">
                          <a16:colId xmlns="" xmlns:a16="http://schemas.microsoft.com/office/drawing/2014/main" xmlns:a14="http://schemas.microsoft.com/office/drawing/2010/main" val="20001"/>
                        </a:ext>
                      </a:extLst>
                    </a:gridCol>
                    <a:gridCol w="900000">
                      <a:extLst>
                        <a:ext uri="{9D8B030D-6E8A-4147-A177-3AD203B41FA5}">
                          <a16:colId xmlns="" xmlns:a16="http://schemas.microsoft.com/office/drawing/2014/main" xmlns:a14="http://schemas.microsoft.com/office/drawing/2010/main" val="20002"/>
                        </a:ext>
                      </a:extLst>
                    </a:gridCol>
                    <a:gridCol w="900000">
                      <a:extLst>
                        <a:ext uri="{9D8B030D-6E8A-4147-A177-3AD203B41FA5}">
                          <a16:colId xmlns="" xmlns:a16="http://schemas.microsoft.com/office/drawing/2014/main" xmlns:a14="http://schemas.microsoft.com/office/drawing/2010/main" val="20003"/>
                        </a:ext>
                      </a:extLst>
                    </a:gridCol>
                    <a:gridCol w="900000">
                      <a:extLst>
                        <a:ext uri="{9D8B030D-6E8A-4147-A177-3AD203B41FA5}">
                          <a16:colId xmlns="" xmlns:a16="http://schemas.microsoft.com/office/drawing/2014/main" xmlns:a14="http://schemas.microsoft.com/office/drawing/2010/main" val="20004"/>
                        </a:ext>
                      </a:extLst>
                    </a:gridCol>
                    <a:gridCol w="900000">
                      <a:extLst>
                        <a:ext uri="{9D8B030D-6E8A-4147-A177-3AD203B41FA5}">
                          <a16:colId xmlns="" xmlns:a16="http://schemas.microsoft.com/office/drawing/2014/main" xmlns:a14="http://schemas.microsoft.com/office/drawing/2010/main" val="20005"/>
                        </a:ext>
                      </a:extLst>
                    </a:gridCol>
                    <a:gridCol w="900000">
                      <a:extLst>
                        <a:ext uri="{9D8B030D-6E8A-4147-A177-3AD203B41FA5}">
                          <a16:colId xmlns="" xmlns:a16="http://schemas.microsoft.com/office/drawing/2014/main" xmlns:a14="http://schemas.microsoft.com/office/drawing/2010/main" val="20006"/>
                        </a:ext>
                      </a:extLst>
                    </a:gridCol>
                  </a:tblGrid>
                  <a:tr h="216000">
                    <a:tc>
                      <a:txBody>
                        <a:bodyPr/>
                        <a:lstStyle/>
                        <a:p>
                          <a:pPr algn="ctr">
                            <a:lnSpc>
                              <a:spcPct val="107000"/>
                            </a:lnSpc>
                            <a:spcAft>
                              <a:spcPts val="0"/>
                            </a:spcAft>
                          </a:pPr>
                          <a:r>
                            <a:rPr lang="en-US" sz="11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spcAft>
                              <a:spcPts val="0"/>
                            </a:spcAft>
                          </a:pPr>
                          <a:r>
                            <a:rPr lang="en-US" sz="1100">
                              <a:effectLst/>
                            </a:rPr>
                            <a:t> </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a:lnSpc>
                              <a:spcPct val="107000"/>
                            </a:lnSpc>
                            <a:spcAft>
                              <a:spcPts val="0"/>
                            </a:spcAft>
                          </a:pPr>
                          <a:r>
                            <a:rPr lang="en-US" sz="1100" b="1" dirty="0">
                              <a:solidFill>
                                <a:schemeClr val="tx1"/>
                              </a:solidFill>
                              <a:effectLst/>
                            </a:rPr>
                            <a:t>CMIP</a:t>
                          </a:r>
                          <a:endParaRPr lang="pl-PL"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hMerge="1">
                      <a:txBody>
                        <a:bodyPr/>
                        <a:lstStyle/>
                        <a:p>
                          <a:endParaRPr lang="pl-PL"/>
                        </a:p>
                      </a:txBody>
                      <a:tcPr/>
                    </a:tc>
                    <a:tc rowSpan="2">
                      <a:txBody>
                        <a:bodyPr/>
                        <a:lstStyle/>
                        <a:p>
                          <a:pPr algn="ctr">
                            <a:lnSpc>
                              <a:spcPct val="107000"/>
                            </a:lnSpc>
                            <a:spcAft>
                              <a:spcPts val="0"/>
                            </a:spcAft>
                          </a:pPr>
                          <a:r>
                            <a:rPr lang="en-US" sz="1100" b="1" dirty="0">
                              <a:solidFill>
                                <a:schemeClr val="tx1"/>
                              </a:solidFill>
                              <a:effectLst/>
                            </a:rPr>
                            <a:t>GAO</a:t>
                          </a:r>
                          <a:endParaRPr lang="pl-PL"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0"/>
                            </a:spcAft>
                          </a:pPr>
                          <a:r>
                            <a:rPr lang="en-US" sz="1100" b="1">
                              <a:solidFill>
                                <a:schemeClr val="tx1"/>
                              </a:solidFill>
                              <a:effectLst/>
                            </a:rPr>
                            <a:t>MEAN</a:t>
                          </a:r>
                          <a:endParaRPr lang="pl-PL"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0"/>
                      </a:ext>
                    </a:extLst>
                  </a:tr>
                  <a:tr h="216000">
                    <a:tc>
                      <a:txBody>
                        <a:bodyPr/>
                        <a:lstStyle/>
                        <a:p>
                          <a:pPr algn="ctr">
                            <a:lnSpc>
                              <a:spcPct val="107000"/>
                            </a:lnSpc>
                            <a:spcAft>
                              <a:spcPts val="0"/>
                            </a:spcAft>
                          </a:pPr>
                          <a:r>
                            <a:rPr lang="en-US" sz="11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dirty="0">
                              <a:effectLst/>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1">
                              <a:effectLst/>
                            </a:rPr>
                            <a:t>MIN</a:t>
                          </a:r>
                          <a:endParaRPr lang="pl-PL"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1" dirty="0">
                              <a:solidFill>
                                <a:schemeClr val="tx1"/>
                              </a:solidFill>
                              <a:effectLst/>
                            </a:rPr>
                            <a:t>Median</a:t>
                          </a:r>
                          <a:endParaRPr lang="pl-PL"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1" dirty="0">
                              <a:solidFill>
                                <a:schemeClr val="tx1"/>
                              </a:solidFill>
                              <a:effectLst/>
                            </a:rPr>
                            <a:t>MAX</a:t>
                          </a:r>
                          <a:endParaRPr lang="pl-PL"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pl-PL"/>
                        </a:p>
                      </a:txBody>
                      <a:tcPr/>
                    </a:tc>
                    <a:tc vMerge="1">
                      <a:txBody>
                        <a:bodyPr/>
                        <a:lstStyle/>
                        <a:p>
                          <a:endParaRPr lang="pl-PL"/>
                        </a:p>
                      </a:txBody>
                      <a:tcPr/>
                    </a:tc>
                    <a:extLst>
                      <a:ext uri="{0D108BD9-81ED-4DB2-BD59-A6C34878D82A}">
                        <a16:rowId xmlns="" xmlns:a16="http://schemas.microsoft.com/office/drawing/2014/main" xmlns:a14="http://schemas.microsoft.com/office/drawing/2010/main" val="10001"/>
                      </a:ext>
                    </a:extLst>
                  </a:tr>
                  <a:tr h="216000">
                    <a:tc rowSpan="2">
                      <a:txBody>
                        <a:bodyPr/>
                        <a:lstStyle/>
                        <a:p>
                          <a:pPr algn="ctr">
                            <a:lnSpc>
                              <a:spcPct val="107000"/>
                            </a:lnSpc>
                            <a:spcAft>
                              <a:spcPts val="0"/>
                            </a:spcAft>
                          </a:pPr>
                          <a:r>
                            <a:rPr lang="en-US" sz="1100" dirty="0">
                              <a:effectLst/>
                            </a:rPr>
                            <a:t>Annual Prograde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29282" t="-205556" r="-408840" b="-727778"/>
                          </a:stretch>
                        </a:blip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-32.84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-11.56</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-51.18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2"/>
                      </a:ext>
                    </a:extLst>
                  </a:tr>
                  <a:tr h="21600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smtClean="0">
                              <a:effectLst/>
                            </a:rPr>
                            <a:t>Amplitude</a:t>
                          </a:r>
                          <a:r>
                            <a:rPr lang="pl-PL" sz="1100" dirty="0" smtClean="0">
                              <a:effectLst/>
                            </a:rPr>
                            <a:t> </a:t>
                          </a:r>
                          <a:r>
                            <a:rPr lang="en-US" sz="1100" b="0" dirty="0" smtClean="0">
                              <a:solidFill>
                                <a:schemeClr val="tx1"/>
                              </a:solidFill>
                              <a:effectLst/>
                            </a:rPr>
                            <a:t>(mas)</a:t>
                          </a:r>
                          <a:endParaRPr lang="pl-PL" sz="11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1.38</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3.30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7.67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3.46</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3.37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3"/>
                      </a:ext>
                    </a:extLst>
                  </a:tr>
                  <a:tr h="216000">
                    <a:tc rowSpan="2">
                      <a:txBody>
                        <a:bodyPr/>
                        <a:lstStyle/>
                        <a:p>
                          <a:pPr algn="ctr">
                            <a:lnSpc>
                              <a:spcPct val="107000"/>
                            </a:lnSpc>
                            <a:spcAft>
                              <a:spcPts val="0"/>
                            </a:spcAft>
                          </a:pPr>
                          <a:r>
                            <a:rPr lang="en-US" sz="1100" dirty="0">
                              <a:effectLst/>
                            </a:rPr>
                            <a:t>Annual Retrograde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29282" t="-402778" r="-408840" b="-530556"/>
                          </a:stretch>
                        </a:blip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100.90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136.03</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84.57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4"/>
                      </a:ext>
                    </a:extLst>
                  </a:tr>
                  <a:tr h="21600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smtClean="0">
                              <a:effectLst/>
                            </a:rPr>
                            <a:t>Amplitude</a:t>
                          </a:r>
                          <a:r>
                            <a:rPr lang="pl-PL" sz="1100" dirty="0" smtClean="0">
                              <a:effectLst/>
                            </a:rPr>
                            <a:t> </a:t>
                          </a:r>
                          <a:r>
                            <a:rPr lang="en-US" sz="1100" b="0" dirty="0" smtClean="0">
                              <a:solidFill>
                                <a:schemeClr val="tx1"/>
                              </a:solidFill>
                              <a:effectLst/>
                            </a:rPr>
                            <a:t>(mas)</a:t>
                          </a:r>
                          <a:endParaRPr lang="pl-PL" sz="11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0.29</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3.01</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7.08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6.50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1.75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5"/>
                      </a:ext>
                    </a:extLst>
                  </a:tr>
                  <a:tr h="216000">
                    <a:tc rowSpan="2">
                      <a:txBody>
                        <a:bodyPr/>
                        <a:lstStyle/>
                        <a:p>
                          <a:pPr algn="ctr">
                            <a:lnSpc>
                              <a:spcPct val="107000"/>
                            </a:lnSpc>
                            <a:spcAft>
                              <a:spcPts val="0"/>
                            </a:spcAft>
                          </a:pPr>
                          <a:r>
                            <a:rPr lang="en-US" sz="1100" dirty="0">
                              <a:effectLst/>
                            </a:rPr>
                            <a:t>Semiannual</a:t>
                          </a:r>
                          <a:r>
                            <a:rPr lang="pl-PL" sz="1100" dirty="0">
                              <a:effectLst/>
                            </a:rPr>
                            <a:t> </a:t>
                          </a:r>
                          <a:r>
                            <a:rPr lang="en-US" sz="1100" dirty="0">
                              <a:effectLst/>
                            </a:rPr>
                            <a:t>Prograde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29282" t="-600000" r="-408840" b="-333333"/>
                          </a:stretch>
                        </a:blip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-151.99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107.69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178.80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6"/>
                      </a:ext>
                    </a:extLst>
                  </a:tr>
                  <a:tr h="21600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smtClean="0">
                              <a:effectLst/>
                            </a:rPr>
                            <a:t>Amplitude</a:t>
                          </a:r>
                          <a:r>
                            <a:rPr lang="pl-PL" sz="1100" dirty="0" smtClean="0">
                              <a:effectLst/>
                            </a:rPr>
                            <a:t> </a:t>
                          </a:r>
                          <a:r>
                            <a:rPr lang="en-US" sz="1100" b="0" dirty="0" smtClean="0">
                              <a:solidFill>
                                <a:schemeClr val="tx1"/>
                              </a:solidFill>
                              <a:effectLst/>
                            </a:rPr>
                            <a:t>(mas)</a:t>
                          </a:r>
                          <a:endParaRPr lang="pl-PL" sz="11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1.27</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2.22</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2.69</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1.08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7"/>
                      </a:ext>
                    </a:extLst>
                  </a:tr>
                  <a:tr h="216000">
                    <a:tc rowSpan="2">
                      <a:txBody>
                        <a:bodyPr/>
                        <a:lstStyle/>
                        <a:p>
                          <a:pPr algn="ctr">
                            <a:lnSpc>
                              <a:spcPct val="107000"/>
                            </a:lnSpc>
                            <a:spcAft>
                              <a:spcPts val="0"/>
                            </a:spcAft>
                          </a:pPr>
                          <a:r>
                            <a:rPr lang="en-US" sz="1100" dirty="0">
                              <a:effectLst/>
                            </a:rPr>
                            <a:t>Semiannual</a:t>
                          </a:r>
                          <a:r>
                            <a:rPr lang="pl-PL" sz="1100" dirty="0">
                              <a:effectLst/>
                            </a:rPr>
                            <a:t> </a:t>
                          </a:r>
                          <a:r>
                            <a:rPr lang="en-US" sz="1100" dirty="0">
                              <a:effectLst/>
                            </a:rPr>
                            <a:t>Prograde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29282" t="-797222" r="-408840" b="-136111"/>
                          </a:stretch>
                        </a:blip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0.00</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106.45</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67.72</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89.98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8"/>
                      </a:ext>
                    </a:extLst>
                  </a:tr>
                  <a:tr h="216000">
                    <a:tc vMerge="1">
                      <a:txBody>
                        <a:bodyPr/>
                        <a:lstStyle/>
                        <a:p>
                          <a:endParaRPr lang="pl-PL"/>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smtClean="0">
                              <a:effectLst/>
                            </a:rPr>
                            <a:t>Amplitude</a:t>
                          </a:r>
                          <a:r>
                            <a:rPr lang="pl-PL" sz="1100" dirty="0" smtClean="0">
                              <a:effectLst/>
                            </a:rPr>
                            <a:t> </a:t>
                          </a:r>
                          <a:r>
                            <a:rPr lang="en-US" sz="1100" b="0" dirty="0" smtClean="0">
                              <a:solidFill>
                                <a:schemeClr val="tx1"/>
                              </a:solidFill>
                              <a:effectLst/>
                            </a:rPr>
                            <a:t>(mas)</a:t>
                          </a:r>
                          <a:endParaRPr lang="pl-PL" sz="11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0.02</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0.98</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2.25</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2.94</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0.93</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9"/>
                      </a:ext>
                    </a:extLst>
                  </a:tr>
                </a:tbl>
              </a:graphicData>
            </a:graphic>
          </p:graphicFrame>
        </mc:Fallback>
      </mc:AlternateContent>
      <p:sp>
        <p:nvSpPr>
          <p:cNvPr id="9" name="Rectangle 2"/>
          <p:cNvSpPr>
            <a:spLocks noChangeArrowheads="1"/>
          </p:cNvSpPr>
          <p:nvPr/>
        </p:nvSpPr>
        <p:spPr bwMode="auto">
          <a:xfrm>
            <a:off x="2586001" y="3794855"/>
            <a:ext cx="70199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A2</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pl-PL" altLang="pl-PL" sz="1600" b="0" i="0" u="none" strike="noStrike" cap="none" normalizeH="0" baseline="0" dirty="0" err="1">
                <a:ln>
                  <a:noFill/>
                </a:ln>
                <a:solidFill>
                  <a:schemeClr val="tx1"/>
                </a:solidFill>
                <a:effectLst/>
                <a:latin typeface="Calibri" panose="020F0502020204030204" pitchFamily="34" charset="0"/>
                <a:ea typeface="MyriadPro-Light" charset="-128"/>
                <a:cs typeface="Calibri" panose="020F0502020204030204" pitchFamily="34" charset="0"/>
              </a:rPr>
              <a:t>Statistics</a:t>
            </a:r>
            <a:r>
              <a:rPr kumimoji="0" lang="pl-PL"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of </a:t>
            </a:r>
            <a:r>
              <a:rPr lang="en-GB" sz="1600" dirty="0"/>
              <a:t>oscillation</a:t>
            </a:r>
            <a:r>
              <a:rPr lang="pl-PL" sz="1600" dirty="0"/>
              <a:t>s</a:t>
            </a:r>
            <a:r>
              <a:rPr lang="en-GB" sz="1600" dirty="0"/>
              <a:t> in GAO and HAM computed from CMIP6 models and MEAN model</a:t>
            </a:r>
            <a:endParaRPr lang="en-GB" sz="1400" dirty="0"/>
          </a:p>
        </p:txBody>
      </p:sp>
      <p:sp>
        <p:nvSpPr>
          <p:cNvPr id="10" name="Rectangle 2"/>
          <p:cNvSpPr>
            <a:spLocks noChangeArrowheads="1"/>
          </p:cNvSpPr>
          <p:nvPr/>
        </p:nvSpPr>
        <p:spPr bwMode="auto">
          <a:xfrm>
            <a:off x="2028000" y="728470"/>
            <a:ext cx="813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A1</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pl-PL" altLang="pl-PL" sz="1600" b="0" i="0" u="none" strike="noStrike" cap="none" normalizeH="0" baseline="0" dirty="0" err="1">
                <a:ln>
                  <a:noFill/>
                </a:ln>
                <a:solidFill>
                  <a:schemeClr val="tx1"/>
                </a:solidFill>
                <a:effectLst/>
                <a:latin typeface="Calibri" panose="020F0502020204030204" pitchFamily="34" charset="0"/>
                <a:ea typeface="MyriadPro-Light" charset="-128"/>
                <a:cs typeface="Calibri" panose="020F0502020204030204" pitchFamily="34" charset="0"/>
              </a:rPr>
              <a:t>S</a:t>
            </a:r>
            <a:r>
              <a:rPr lang="pl-PL" sz="1600" dirty="0" err="1"/>
              <a:t>tatistics</a:t>
            </a:r>
            <a:r>
              <a:rPr lang="pl-PL" sz="1600" dirty="0"/>
              <a:t> </a:t>
            </a:r>
            <a:r>
              <a:rPr lang="en-GB" sz="1600" dirty="0"/>
              <a:t>in </a:t>
            </a:r>
            <a:r>
              <a:rPr lang="en-GB" sz="1600" dirty="0">
                <a:sym typeface="Symbol" panose="05050102010706020507" pitchFamily="18" charset="2"/>
              </a:rPr>
              <a:t></a:t>
            </a:r>
            <a:r>
              <a:rPr lang="en-GB" sz="1600" baseline="-25000" dirty="0"/>
              <a:t>1</a:t>
            </a:r>
            <a:r>
              <a:rPr lang="en-GB" sz="1600" dirty="0"/>
              <a:t> and </a:t>
            </a:r>
            <a:r>
              <a:rPr lang="en-GB" sz="1600" dirty="0">
                <a:sym typeface="Symbol" panose="05050102010706020507" pitchFamily="18" charset="2"/>
              </a:rPr>
              <a:t></a:t>
            </a:r>
            <a:r>
              <a:rPr lang="en-GB" sz="1600" baseline="-25000" dirty="0"/>
              <a:t>2</a:t>
            </a:r>
            <a:r>
              <a:rPr lang="en-GB" sz="1600" dirty="0"/>
              <a:t> components of GAO and HAM computed from CMIP6 models and MEAN model</a:t>
            </a:r>
          </a:p>
        </p:txBody>
      </p:sp>
      <mc:AlternateContent xmlns:mc="http://schemas.openxmlformats.org/markup-compatibility/2006" xmlns:a14="http://schemas.microsoft.com/office/drawing/2010/main">
        <mc:Choice Requires="a14">
          <p:graphicFrame>
            <p:nvGraphicFramePr>
              <p:cNvPr id="11" name="Tabela 10"/>
              <p:cNvGraphicFramePr>
                <a:graphicFrameLocks noGrp="1"/>
              </p:cNvGraphicFramePr>
              <p:nvPr>
                <p:extLst>
                  <p:ext uri="{D42A27DB-BD31-4B8C-83A1-F6EECF244321}">
                    <p14:modId xmlns:p14="http://schemas.microsoft.com/office/powerpoint/2010/main" val="1127188216"/>
                  </p:ext>
                </p:extLst>
              </p:nvPr>
            </p:nvGraphicFramePr>
            <p:xfrm>
              <a:off x="2028000" y="2682968"/>
              <a:ext cx="8136000" cy="1080000"/>
            </p:xfrm>
            <a:graphic>
              <a:graphicData uri="http://schemas.openxmlformats.org/drawingml/2006/table">
                <a:tbl>
                  <a:tblPr firstRow="1" firstCol="1" bandRow="1">
                    <a:tableStyleId>{B301B821-A1FF-4177-AEE7-76D212191A09}</a:tableStyleId>
                  </a:tblPr>
                  <a:tblGrid>
                    <a:gridCol w="1356000">
                      <a:extLst>
                        <a:ext uri="{9D8B030D-6E8A-4147-A177-3AD203B41FA5}">
                          <a16:colId xmlns:a16="http://schemas.microsoft.com/office/drawing/2014/main" val="20001"/>
                        </a:ext>
                      </a:extLst>
                    </a:gridCol>
                    <a:gridCol w="1356000">
                      <a:extLst>
                        <a:ext uri="{9D8B030D-6E8A-4147-A177-3AD203B41FA5}">
                          <a16:colId xmlns:a16="http://schemas.microsoft.com/office/drawing/2014/main" val="20002"/>
                        </a:ext>
                      </a:extLst>
                    </a:gridCol>
                    <a:gridCol w="1356000">
                      <a:extLst>
                        <a:ext uri="{9D8B030D-6E8A-4147-A177-3AD203B41FA5}">
                          <a16:colId xmlns:a16="http://schemas.microsoft.com/office/drawing/2014/main" val="20003"/>
                        </a:ext>
                      </a:extLst>
                    </a:gridCol>
                    <a:gridCol w="1356000">
                      <a:extLst>
                        <a:ext uri="{9D8B030D-6E8A-4147-A177-3AD203B41FA5}">
                          <a16:colId xmlns:a16="http://schemas.microsoft.com/office/drawing/2014/main" val="20004"/>
                        </a:ext>
                      </a:extLst>
                    </a:gridCol>
                    <a:gridCol w="1356000">
                      <a:extLst>
                        <a:ext uri="{9D8B030D-6E8A-4147-A177-3AD203B41FA5}">
                          <a16:colId xmlns:a16="http://schemas.microsoft.com/office/drawing/2014/main" val="20005"/>
                        </a:ext>
                      </a:extLst>
                    </a:gridCol>
                    <a:gridCol w="1356000">
                      <a:extLst>
                        <a:ext uri="{9D8B030D-6E8A-4147-A177-3AD203B41FA5}">
                          <a16:colId xmlns:a16="http://schemas.microsoft.com/office/drawing/2014/main" val="20006"/>
                        </a:ext>
                      </a:extLst>
                    </a:gridCol>
                  </a:tblGrid>
                  <a:tr h="216000">
                    <a:tc>
                      <a:txBody>
                        <a:bodyPr/>
                        <a:lstStyle/>
                        <a:p>
                          <a:pPr algn="ctr">
                            <a:lnSpc>
                              <a:spcPct val="107000"/>
                            </a:lnSpc>
                            <a:spcAft>
                              <a:spcPts val="0"/>
                            </a:spcAft>
                          </a:pPr>
                          <a:endParaRPr lang="pl-PL" sz="1100" b="1" kern="1200" dirty="0">
                            <a:solidFill>
                              <a:schemeClr val="tx1"/>
                            </a:solidFill>
                            <a:effectLst/>
                            <a:latin typeface="+mn-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algn="ctr">
                            <a:lnSpc>
                              <a:spcPct val="107000"/>
                            </a:lnSpc>
                            <a:spcAft>
                              <a:spcPts val="0"/>
                            </a:spcAft>
                          </a:pPr>
                          <a:r>
                            <a:rPr lang="pl-PL" sz="1100" b="1" kern="1200" dirty="0">
                              <a:solidFill>
                                <a:schemeClr val="tx1"/>
                              </a:solidFill>
                              <a:effectLst/>
                              <a:latin typeface="+mn-lt"/>
                              <a:ea typeface="+mn-ea"/>
                              <a:cs typeface="+mn-cs"/>
                            </a:rPr>
                            <a:t>Trend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6000">
                    <a:tc>
                      <a:txBody>
                        <a:bodyPr/>
                        <a:lstStyle/>
                        <a:p>
                          <a:pPr algn="ctr">
                            <a:lnSpc>
                              <a:spcPct val="107000"/>
                            </a:lnSpc>
                            <a:spcAft>
                              <a:spcPts val="0"/>
                            </a:spcAft>
                          </a:pPr>
                          <a:r>
                            <a:rPr lang="en-US" sz="1100" b="1" kern="1200" dirty="0">
                              <a:solidFill>
                                <a:schemeClr val="lt1"/>
                              </a:solidFill>
                              <a:effectLst/>
                              <a:latin typeface="+mn-lt"/>
                              <a:ea typeface="+mn-ea"/>
                              <a:cs typeface="+mn-cs"/>
                            </a:rPr>
                            <a:t> </a:t>
                          </a:r>
                          <a:endParaRPr lang="pl-PL" sz="1100" b="1" kern="1200" dirty="0">
                            <a:solidFill>
                              <a:schemeClr val="lt1"/>
                            </a:solidFill>
                            <a:effectLst/>
                            <a:latin typeface="+mn-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a:lnSpc>
                              <a:spcPct val="107000"/>
                            </a:lnSpc>
                            <a:spcAft>
                              <a:spcPts val="0"/>
                            </a:spcAft>
                          </a:pPr>
                          <a:r>
                            <a:rPr lang="en-US" sz="1100" b="1" kern="1200" dirty="0">
                              <a:solidFill>
                                <a:schemeClr val="tx1"/>
                              </a:solidFill>
                              <a:effectLst/>
                              <a:latin typeface="+mn-lt"/>
                              <a:ea typeface="+mn-ea"/>
                              <a:cs typeface="+mn-cs"/>
                            </a:rPr>
                            <a:t>CMIP</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l-PL"/>
                        </a:p>
                      </a:txBody>
                      <a:tcPr/>
                    </a:tc>
                    <a:tc hMerge="1">
                      <a:txBody>
                        <a:bodyPr/>
                        <a:lstStyle/>
                        <a:p>
                          <a:endParaRPr lang="pl-PL"/>
                        </a:p>
                      </a:txBody>
                      <a:tcPr/>
                    </a:tc>
                    <a:tc rowSpan="2">
                      <a:txBody>
                        <a:bodyPr/>
                        <a:lstStyle/>
                        <a:p>
                          <a:pPr algn="ctr">
                            <a:lnSpc>
                              <a:spcPct val="107000"/>
                            </a:lnSpc>
                            <a:spcAft>
                              <a:spcPts val="0"/>
                            </a:spcAft>
                          </a:pPr>
                          <a:r>
                            <a:rPr lang="en-US" sz="1100" b="1" kern="1200" dirty="0">
                              <a:solidFill>
                                <a:schemeClr val="tx1"/>
                              </a:solidFill>
                              <a:effectLst/>
                              <a:latin typeface="+mn-lt"/>
                              <a:ea typeface="+mn-ea"/>
                              <a:cs typeface="+mn-cs"/>
                            </a:rPr>
                            <a:t>GAO</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0"/>
                            </a:spcAft>
                          </a:pPr>
                          <a:r>
                            <a:rPr lang="en-US" sz="1100" b="1" kern="1200" dirty="0">
                              <a:solidFill>
                                <a:schemeClr val="tx1"/>
                              </a:solidFill>
                              <a:effectLst/>
                              <a:latin typeface="+mn-lt"/>
                              <a:ea typeface="+mn-ea"/>
                              <a:cs typeface="+mn-cs"/>
                            </a:rPr>
                            <a:t>MEAN</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16000">
                    <a:tc>
                      <a:txBody>
                        <a:bodyPr/>
                        <a:lstStyle/>
                        <a:p>
                          <a:pPr algn="ctr">
                            <a:lnSpc>
                              <a:spcPct val="107000"/>
                            </a:lnSpc>
                            <a:spcAft>
                              <a:spcPts val="0"/>
                            </a:spcAft>
                          </a:pPr>
                          <a:r>
                            <a:rPr lang="en-US" sz="1100" b="1" kern="1200" dirty="0">
                              <a:solidFill>
                                <a:schemeClr val="lt1"/>
                              </a:solidFill>
                              <a:effectLst/>
                              <a:latin typeface="+mn-lt"/>
                              <a:ea typeface="+mn-ea"/>
                              <a:cs typeface="+mn-cs"/>
                            </a:rPr>
                            <a:t> </a:t>
                          </a:r>
                          <a:endParaRPr lang="pl-PL" sz="1100" b="1" kern="1200" dirty="0">
                            <a:solidFill>
                              <a:schemeClr val="lt1"/>
                            </a:solidFill>
                            <a:effectLst/>
                            <a:latin typeface="+mn-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1" kern="1200" dirty="0">
                              <a:solidFill>
                                <a:schemeClr val="tx1"/>
                              </a:solidFill>
                              <a:effectLst/>
                              <a:latin typeface="+mn-lt"/>
                              <a:ea typeface="+mn-ea"/>
                              <a:cs typeface="+mn-cs"/>
                            </a:rPr>
                            <a:t>MIN</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US" sz="1100" b="1" kern="1200" dirty="0">
                              <a:solidFill>
                                <a:schemeClr val="tx1"/>
                              </a:solidFill>
                              <a:effectLst/>
                              <a:latin typeface="+mn-lt"/>
                              <a:ea typeface="+mn-ea"/>
                              <a:cs typeface="+mn-cs"/>
                            </a:rPr>
                            <a:t>Median</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US" sz="1100" b="1" kern="1200" dirty="0">
                              <a:solidFill>
                                <a:schemeClr val="tx1"/>
                              </a:solidFill>
                              <a:effectLst/>
                              <a:latin typeface="+mn-lt"/>
                              <a:ea typeface="+mn-ea"/>
                              <a:cs typeface="+mn-cs"/>
                            </a:rPr>
                            <a:t>MAX</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pl-PL"/>
                        </a:p>
                      </a:txBody>
                      <a:tcPr/>
                    </a:tc>
                    <a:tc vMerge="1">
                      <a:txBody>
                        <a:bodyPr/>
                        <a:lstStyle/>
                        <a:p>
                          <a:endParaRPr lang="pl-PL"/>
                        </a:p>
                      </a:txBody>
                      <a:tcPr/>
                    </a:tc>
                    <a:extLst>
                      <a:ext uri="{0D108BD9-81ED-4DB2-BD59-A6C34878D82A}">
                        <a16:rowId xmlns:a16="http://schemas.microsoft.com/office/drawing/2014/main" val="10001"/>
                      </a:ext>
                    </a:extLst>
                  </a:tr>
                  <a:tr h="21600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100" b="1" i="1" kern="1200" smtClean="0">
                                      <a:solidFill>
                                        <a:schemeClr val="tx1"/>
                                      </a:solidFill>
                                      <a:effectLst/>
                                      <a:latin typeface="Cambria Math" panose="02040503050406030204" pitchFamily="18" charset="0"/>
                                      <a:ea typeface="+mn-ea"/>
                                      <a:cs typeface="+mn-cs"/>
                                    </a:rPr>
                                  </m:ctrlPr>
                                </m:sSubPr>
                                <m:e>
                                  <m:r>
                                    <a:rPr lang="en-US" sz="1100" b="1" i="1" kern="1200">
                                      <a:solidFill>
                                        <a:schemeClr val="tx1"/>
                                      </a:solidFill>
                                      <a:effectLst/>
                                      <a:latin typeface="Cambria Math" panose="02040503050406030204" pitchFamily="18" charset="0"/>
                                      <a:ea typeface="+mn-ea"/>
                                      <a:cs typeface="+mn-cs"/>
                                    </a:rPr>
                                    <m:t>𝝌</m:t>
                                  </m:r>
                                </m:e>
                                <m:sub>
                                  <m:r>
                                    <a:rPr lang="en-US" sz="1100" b="1" i="1" kern="1200">
                                      <a:solidFill>
                                        <a:schemeClr val="tx1"/>
                                      </a:solidFill>
                                      <a:effectLst/>
                                      <a:latin typeface="Cambria Math" panose="02040503050406030204" pitchFamily="18" charset="0"/>
                                      <a:ea typeface="+mn-ea"/>
                                      <a:cs typeface="+mn-cs"/>
                                    </a:rPr>
                                    <m:t>𝟏</m:t>
                                  </m:r>
                                </m:sub>
                              </m:sSub>
                            </m:oMath>
                          </a14:m>
                          <a:r>
                            <a:rPr lang="pl-PL" sz="1100" b="1" kern="1200" dirty="0">
                              <a:solidFill>
                                <a:schemeClr val="tx1"/>
                              </a:solidFill>
                              <a:effectLst/>
                              <a:latin typeface="+mn-lt"/>
                              <a:ea typeface="+mn-ea"/>
                              <a:cs typeface="+mn-cs"/>
                            </a:rPr>
                            <a:t> </a:t>
                          </a:r>
                          <a:r>
                            <a:rPr lang="en-US" sz="1100" b="0" dirty="0">
                              <a:solidFill>
                                <a:schemeClr val="tx1"/>
                              </a:solidFill>
                              <a:effectLst/>
                            </a:rPr>
                            <a:t>(mas)</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-5.35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-0.23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1.31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5.93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-0.33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600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100" b="1" i="1" kern="1200" smtClean="0">
                                      <a:solidFill>
                                        <a:schemeClr val="tx1"/>
                                      </a:solidFill>
                                      <a:effectLst/>
                                      <a:latin typeface="Cambria Math" panose="02040503050406030204" pitchFamily="18" charset="0"/>
                                      <a:ea typeface="+mn-ea"/>
                                      <a:cs typeface="+mn-cs"/>
                                    </a:rPr>
                                  </m:ctrlPr>
                                </m:sSubPr>
                                <m:e>
                                  <m:r>
                                    <a:rPr lang="en-US" sz="1100" b="1" i="1" kern="1200">
                                      <a:solidFill>
                                        <a:schemeClr val="tx1"/>
                                      </a:solidFill>
                                      <a:effectLst/>
                                      <a:latin typeface="Cambria Math" panose="02040503050406030204" pitchFamily="18" charset="0"/>
                                      <a:ea typeface="+mn-ea"/>
                                      <a:cs typeface="+mn-cs"/>
                                    </a:rPr>
                                    <m:t>𝝌</m:t>
                                  </m:r>
                                </m:e>
                                <m:sub>
                                  <m:r>
                                    <a:rPr lang="en-US" sz="1100" b="1" i="1" kern="1200">
                                      <a:solidFill>
                                        <a:schemeClr val="tx1"/>
                                      </a:solidFill>
                                      <a:effectLst/>
                                      <a:latin typeface="Cambria Math" panose="02040503050406030204" pitchFamily="18" charset="0"/>
                                      <a:ea typeface="+mn-ea"/>
                                      <a:cs typeface="+mn-cs"/>
                                    </a:rPr>
                                    <m:t>𝟐</m:t>
                                  </m:r>
                                </m:sub>
                              </m:sSub>
                            </m:oMath>
                          </a14:m>
                          <a:r>
                            <a:rPr lang="pl-PL" sz="1100" b="1" kern="1200" dirty="0">
                              <a:solidFill>
                                <a:schemeClr val="tx1"/>
                              </a:solidFill>
                              <a:effectLst/>
                              <a:latin typeface="+mn-lt"/>
                              <a:ea typeface="+mn-ea"/>
                              <a:cs typeface="+mn-cs"/>
                            </a:rPr>
                            <a:t> </a:t>
                          </a:r>
                          <a:r>
                            <a:rPr lang="en-US" sz="1100" b="0" dirty="0">
                              <a:solidFill>
                                <a:schemeClr val="tx1"/>
                              </a:solidFill>
                              <a:effectLst/>
                            </a:rPr>
                            <a:t>(mas)</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-1.74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0.00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4.22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0.83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0.01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mc:Choice>
        <mc:Fallback xmlns="">
          <p:graphicFrame>
            <p:nvGraphicFramePr>
              <p:cNvPr id="11" name="Tabela 10"/>
              <p:cNvGraphicFramePr>
                <a:graphicFrameLocks noGrp="1"/>
              </p:cNvGraphicFramePr>
              <p:nvPr>
                <p:extLst>
                  <p:ext uri="{D42A27DB-BD31-4B8C-83A1-F6EECF244321}">
                    <p14:modId xmlns:p14="http://schemas.microsoft.com/office/powerpoint/2010/main" val="1127188216"/>
                  </p:ext>
                </p:extLst>
              </p:nvPr>
            </p:nvGraphicFramePr>
            <p:xfrm>
              <a:off x="2028000" y="2682968"/>
              <a:ext cx="8136000" cy="1080000"/>
            </p:xfrm>
            <a:graphic>
              <a:graphicData uri="http://schemas.openxmlformats.org/drawingml/2006/table">
                <a:tbl>
                  <a:tblPr firstRow="1" firstCol="1" bandRow="1">
                    <a:tableStyleId>{B301B821-A1FF-4177-AEE7-76D212191A09}</a:tableStyleId>
                  </a:tblPr>
                  <a:tblGrid>
                    <a:gridCol w="1356000">
                      <a:extLst>
                        <a:ext uri="{9D8B030D-6E8A-4147-A177-3AD203B41FA5}">
                          <a16:colId xmlns:a16="http://schemas.microsoft.com/office/drawing/2014/main" xmlns="" xmlns:a14="http://schemas.microsoft.com/office/drawing/2010/main" val="20001"/>
                        </a:ext>
                      </a:extLst>
                    </a:gridCol>
                    <a:gridCol w="1356000">
                      <a:extLst>
                        <a:ext uri="{9D8B030D-6E8A-4147-A177-3AD203B41FA5}">
                          <a16:colId xmlns:a16="http://schemas.microsoft.com/office/drawing/2014/main" xmlns="" xmlns:a14="http://schemas.microsoft.com/office/drawing/2010/main" val="20002"/>
                        </a:ext>
                      </a:extLst>
                    </a:gridCol>
                    <a:gridCol w="1356000">
                      <a:extLst>
                        <a:ext uri="{9D8B030D-6E8A-4147-A177-3AD203B41FA5}">
                          <a16:colId xmlns:a16="http://schemas.microsoft.com/office/drawing/2014/main" xmlns="" xmlns:a14="http://schemas.microsoft.com/office/drawing/2010/main" val="20003"/>
                        </a:ext>
                      </a:extLst>
                    </a:gridCol>
                    <a:gridCol w="1356000">
                      <a:extLst>
                        <a:ext uri="{9D8B030D-6E8A-4147-A177-3AD203B41FA5}">
                          <a16:colId xmlns:a16="http://schemas.microsoft.com/office/drawing/2014/main" xmlns="" xmlns:a14="http://schemas.microsoft.com/office/drawing/2010/main" val="20004"/>
                        </a:ext>
                      </a:extLst>
                    </a:gridCol>
                    <a:gridCol w="1356000">
                      <a:extLst>
                        <a:ext uri="{9D8B030D-6E8A-4147-A177-3AD203B41FA5}">
                          <a16:colId xmlns:a16="http://schemas.microsoft.com/office/drawing/2014/main" xmlns="" xmlns:a14="http://schemas.microsoft.com/office/drawing/2010/main" val="20005"/>
                        </a:ext>
                      </a:extLst>
                    </a:gridCol>
                    <a:gridCol w="1356000">
                      <a:extLst>
                        <a:ext uri="{9D8B030D-6E8A-4147-A177-3AD203B41FA5}">
                          <a16:colId xmlns:a16="http://schemas.microsoft.com/office/drawing/2014/main" xmlns="" xmlns:a14="http://schemas.microsoft.com/office/drawing/2010/main" val="20006"/>
                        </a:ext>
                      </a:extLst>
                    </a:gridCol>
                  </a:tblGrid>
                  <a:tr h="216000">
                    <a:tc>
                      <a:txBody>
                        <a:bodyPr/>
                        <a:lstStyle/>
                        <a:p>
                          <a:pPr algn="ctr">
                            <a:lnSpc>
                              <a:spcPct val="107000"/>
                            </a:lnSpc>
                            <a:spcAft>
                              <a:spcPts val="0"/>
                            </a:spcAft>
                          </a:pPr>
                          <a:endParaRPr lang="pl-PL" sz="1100" b="1" kern="1200" dirty="0">
                            <a:solidFill>
                              <a:schemeClr val="tx1"/>
                            </a:solidFill>
                            <a:effectLst/>
                            <a:latin typeface="+mn-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algn="ctr">
                            <a:lnSpc>
                              <a:spcPct val="107000"/>
                            </a:lnSpc>
                            <a:spcAft>
                              <a:spcPts val="0"/>
                            </a:spcAft>
                          </a:pPr>
                          <a:r>
                            <a:rPr lang="pl-PL" sz="1100" b="1" kern="1200" dirty="0" smtClean="0">
                              <a:solidFill>
                                <a:schemeClr val="tx1"/>
                              </a:solidFill>
                              <a:effectLst/>
                              <a:latin typeface="+mn-lt"/>
                              <a:ea typeface="+mn-ea"/>
                              <a:cs typeface="+mn-cs"/>
                            </a:rPr>
                            <a:t>Trend</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xmlns:a14="http://schemas.microsoft.com/office/drawing/2010/main" val="10004"/>
                      </a:ext>
                    </a:extLst>
                  </a:tr>
                  <a:tr h="216000">
                    <a:tc>
                      <a:txBody>
                        <a:bodyPr/>
                        <a:lstStyle/>
                        <a:p>
                          <a:pPr algn="ctr">
                            <a:lnSpc>
                              <a:spcPct val="107000"/>
                            </a:lnSpc>
                            <a:spcAft>
                              <a:spcPts val="0"/>
                            </a:spcAft>
                          </a:pPr>
                          <a:r>
                            <a:rPr lang="en-US" sz="1100" b="1" kern="1200" dirty="0">
                              <a:solidFill>
                                <a:schemeClr val="lt1"/>
                              </a:solidFill>
                              <a:effectLst/>
                              <a:latin typeface="+mn-lt"/>
                              <a:ea typeface="+mn-ea"/>
                              <a:cs typeface="+mn-cs"/>
                            </a:rPr>
                            <a:t> </a:t>
                          </a:r>
                          <a:endParaRPr lang="pl-PL" sz="1100" b="1" kern="1200" dirty="0">
                            <a:solidFill>
                              <a:schemeClr val="lt1"/>
                            </a:solidFill>
                            <a:effectLst/>
                            <a:latin typeface="+mn-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a:lnSpc>
                              <a:spcPct val="107000"/>
                            </a:lnSpc>
                            <a:spcAft>
                              <a:spcPts val="0"/>
                            </a:spcAft>
                          </a:pPr>
                          <a:r>
                            <a:rPr lang="en-US" sz="1100" b="1" kern="1200" dirty="0">
                              <a:solidFill>
                                <a:schemeClr val="tx1"/>
                              </a:solidFill>
                              <a:effectLst/>
                              <a:latin typeface="+mn-lt"/>
                              <a:ea typeface="+mn-ea"/>
                              <a:cs typeface="+mn-cs"/>
                            </a:rPr>
                            <a:t>CMIP</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l-PL"/>
                        </a:p>
                      </a:txBody>
                      <a:tcPr/>
                    </a:tc>
                    <a:tc hMerge="1">
                      <a:txBody>
                        <a:bodyPr/>
                        <a:lstStyle/>
                        <a:p>
                          <a:endParaRPr lang="pl-PL"/>
                        </a:p>
                      </a:txBody>
                      <a:tcPr/>
                    </a:tc>
                    <a:tc rowSpan="2">
                      <a:txBody>
                        <a:bodyPr/>
                        <a:lstStyle/>
                        <a:p>
                          <a:pPr algn="ctr">
                            <a:lnSpc>
                              <a:spcPct val="107000"/>
                            </a:lnSpc>
                            <a:spcAft>
                              <a:spcPts val="0"/>
                            </a:spcAft>
                          </a:pPr>
                          <a:r>
                            <a:rPr lang="en-US" sz="1100" b="1" kern="1200" dirty="0">
                              <a:solidFill>
                                <a:schemeClr val="tx1"/>
                              </a:solidFill>
                              <a:effectLst/>
                              <a:latin typeface="+mn-lt"/>
                              <a:ea typeface="+mn-ea"/>
                              <a:cs typeface="+mn-cs"/>
                            </a:rPr>
                            <a:t>GAO</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0"/>
                            </a:spcAft>
                          </a:pPr>
                          <a:r>
                            <a:rPr lang="en-US" sz="1100" b="1" kern="1200" dirty="0">
                              <a:solidFill>
                                <a:schemeClr val="tx1"/>
                              </a:solidFill>
                              <a:effectLst/>
                              <a:latin typeface="+mn-lt"/>
                              <a:ea typeface="+mn-ea"/>
                              <a:cs typeface="+mn-cs"/>
                            </a:rPr>
                            <a:t>MEAN</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xmlns:a14="http://schemas.microsoft.com/office/drawing/2010/main" val="10000"/>
                      </a:ext>
                    </a:extLst>
                  </a:tr>
                  <a:tr h="216000">
                    <a:tc>
                      <a:txBody>
                        <a:bodyPr/>
                        <a:lstStyle/>
                        <a:p>
                          <a:pPr algn="ctr">
                            <a:lnSpc>
                              <a:spcPct val="107000"/>
                            </a:lnSpc>
                            <a:spcAft>
                              <a:spcPts val="0"/>
                            </a:spcAft>
                          </a:pPr>
                          <a:r>
                            <a:rPr lang="en-US" sz="1100" b="1" kern="1200" dirty="0">
                              <a:solidFill>
                                <a:schemeClr val="lt1"/>
                              </a:solidFill>
                              <a:effectLst/>
                              <a:latin typeface="+mn-lt"/>
                              <a:ea typeface="+mn-ea"/>
                              <a:cs typeface="+mn-cs"/>
                            </a:rPr>
                            <a:t> </a:t>
                          </a:r>
                          <a:endParaRPr lang="pl-PL" sz="1100" b="1" kern="1200" dirty="0">
                            <a:solidFill>
                              <a:schemeClr val="lt1"/>
                            </a:solidFill>
                            <a:effectLst/>
                            <a:latin typeface="+mn-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1" kern="1200" dirty="0">
                              <a:solidFill>
                                <a:schemeClr val="tx1"/>
                              </a:solidFill>
                              <a:effectLst/>
                              <a:latin typeface="+mn-lt"/>
                              <a:ea typeface="+mn-ea"/>
                              <a:cs typeface="+mn-cs"/>
                            </a:rPr>
                            <a:t>MIN</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US" sz="1100" b="1" kern="1200" dirty="0">
                              <a:solidFill>
                                <a:schemeClr val="tx1"/>
                              </a:solidFill>
                              <a:effectLst/>
                              <a:latin typeface="+mn-lt"/>
                              <a:ea typeface="+mn-ea"/>
                              <a:cs typeface="+mn-cs"/>
                            </a:rPr>
                            <a:t>Median</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US" sz="1100" b="1" kern="1200" dirty="0">
                              <a:solidFill>
                                <a:schemeClr val="tx1"/>
                              </a:solidFill>
                              <a:effectLst/>
                              <a:latin typeface="+mn-lt"/>
                              <a:ea typeface="+mn-ea"/>
                              <a:cs typeface="+mn-cs"/>
                            </a:rPr>
                            <a:t>MAX</a:t>
                          </a:r>
                          <a:endParaRPr lang="pl-PL" sz="11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pl-PL"/>
                        </a:p>
                      </a:txBody>
                      <a:tcPr/>
                    </a:tc>
                    <a:tc vMerge="1">
                      <a:txBody>
                        <a:bodyPr/>
                        <a:lstStyle/>
                        <a:p>
                          <a:endParaRPr lang="pl-PL"/>
                        </a:p>
                      </a:txBody>
                      <a:tcPr/>
                    </a:tc>
                    <a:extLst>
                      <a:ext uri="{0D108BD9-81ED-4DB2-BD59-A6C34878D82A}">
                        <a16:rowId xmlns:a16="http://schemas.microsoft.com/office/drawing/2014/main" xmlns="" xmlns:a14="http://schemas.microsoft.com/office/drawing/2010/main" val="10001"/>
                      </a:ext>
                    </a:extLst>
                  </a:tr>
                  <a:tr h="216000">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448" t="-317143" r="-500000" b="-131429"/>
                          </a:stretch>
                        </a:blip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-5.35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-0.23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1.31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5.93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-0.33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xmlns:a14="http://schemas.microsoft.com/office/drawing/2010/main" val="10002"/>
                      </a:ext>
                    </a:extLst>
                  </a:tr>
                  <a:tr h="216000">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448" t="-405556" r="-500000" b="-27778"/>
                          </a:stretch>
                        </a:blip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-1.74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0.00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4.22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0.83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kern="1200" dirty="0">
                              <a:solidFill>
                                <a:schemeClr val="tx1"/>
                              </a:solidFill>
                              <a:effectLst/>
                              <a:latin typeface="+mn-lt"/>
                              <a:ea typeface="+mn-ea"/>
                              <a:cs typeface="+mn-cs"/>
                            </a:rPr>
                            <a:t>0.01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xmlns:a14="http://schemas.microsoft.com/office/drawing/2010/main" val="10003"/>
                      </a:ext>
                    </a:extLst>
                  </a:tr>
                </a:tbl>
              </a:graphicData>
            </a:graphic>
          </p:graphicFrame>
        </mc:Fallback>
      </mc:AlternateContent>
    </p:spTree>
    <p:extLst>
      <p:ext uri="{BB962C8B-B14F-4D97-AF65-F5344CB8AC3E}">
        <p14:creationId xmlns:p14="http://schemas.microsoft.com/office/powerpoint/2010/main" val="162746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graphicFrame>
        <p:nvGraphicFramePr>
          <p:cNvPr id="7" name="Symbol zastępczy zawartości 6"/>
          <p:cNvGraphicFramePr>
            <a:graphicFrameLocks noGrp="1"/>
          </p:cNvGraphicFramePr>
          <p:nvPr>
            <p:ph idx="1"/>
            <p:extLst>
              <p:ext uri="{D42A27DB-BD31-4B8C-83A1-F6EECF244321}">
                <p14:modId xmlns:p14="http://schemas.microsoft.com/office/powerpoint/2010/main" val="362962646"/>
              </p:ext>
            </p:extLst>
          </p:nvPr>
        </p:nvGraphicFramePr>
        <p:xfrm>
          <a:off x="180000" y="1080000"/>
          <a:ext cx="5754370" cy="2340000"/>
        </p:xfrm>
        <a:graphic>
          <a:graphicData uri="http://schemas.openxmlformats.org/drawingml/2006/table">
            <a:tbl>
              <a:tblPr firstRow="1" firstCol="1" bandRow="1">
                <a:tableStyleId>{B301B821-A1FF-4177-AEE7-76D212191A09}</a:tableStyleId>
              </a:tblPr>
              <a:tblGrid>
                <a:gridCol w="1438275">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gridCol w="1438910">
                  <a:extLst>
                    <a:ext uri="{9D8B030D-6E8A-4147-A177-3AD203B41FA5}">
                      <a16:colId xmlns:a16="http://schemas.microsoft.com/office/drawing/2014/main" val="20002"/>
                    </a:ext>
                  </a:extLst>
                </a:gridCol>
                <a:gridCol w="1438910">
                  <a:extLst>
                    <a:ext uri="{9D8B030D-6E8A-4147-A177-3AD203B41FA5}">
                      <a16:colId xmlns:a16="http://schemas.microsoft.com/office/drawing/2014/main" val="20003"/>
                    </a:ext>
                  </a:extLst>
                </a:gridCol>
              </a:tblGrid>
              <a:tr h="180000">
                <a:tc gridSpan="2">
                  <a:txBody>
                    <a:bodyPr/>
                    <a:lstStyle/>
                    <a:p>
                      <a:pPr algn="ctr">
                        <a:lnSpc>
                          <a:spcPct val="107000"/>
                        </a:lnSpc>
                        <a:spcAft>
                          <a:spcPts val="0"/>
                        </a:spcAft>
                      </a:pPr>
                      <a:r>
                        <a:rPr lang="en-US" sz="1100" b="0" dirty="0">
                          <a:solidFill>
                            <a:schemeClr val="tx1"/>
                          </a:solidFill>
                          <a:effectLst/>
                        </a:rPr>
                        <a:t>Annual prograde amplitude</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algn="ctr">
                        <a:lnSpc>
                          <a:spcPct val="107000"/>
                        </a:lnSpc>
                        <a:spcAft>
                          <a:spcPts val="0"/>
                        </a:spcAft>
                      </a:pPr>
                      <a:r>
                        <a:rPr lang="en-US" sz="1100" b="0" dirty="0">
                          <a:solidFill>
                            <a:schemeClr val="tx1"/>
                          </a:solidFill>
                          <a:effectLst/>
                        </a:rPr>
                        <a:t>Annual retrograde amplitude</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180000">
                <a:tc>
                  <a:txBody>
                    <a:bodyPr/>
                    <a:lstStyle/>
                    <a:p>
                      <a:pPr algn="ctr">
                        <a:lnSpc>
                          <a:spcPct val="107000"/>
                        </a:lnSpc>
                        <a:spcAft>
                          <a:spcPts val="0"/>
                        </a:spcAft>
                      </a:pPr>
                      <a:r>
                        <a:rPr lang="en-US" sz="1100" b="0" dirty="0">
                          <a:solidFill>
                            <a:schemeClr val="tx1"/>
                          </a:solidFill>
                          <a:effectLst/>
                        </a:rPr>
                        <a:t>Model</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0">
                          <a:solidFill>
                            <a:schemeClr val="tx1"/>
                          </a:solidFill>
                          <a:effectLst/>
                        </a:rPr>
                        <a:t>Difference (mas)</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0">
                          <a:solidFill>
                            <a:schemeClr val="tx1"/>
                          </a:solidFill>
                          <a:effectLst/>
                        </a:rPr>
                        <a:t>Model</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0">
                          <a:solidFill>
                            <a:schemeClr val="tx1"/>
                          </a:solidFill>
                          <a:effectLst/>
                        </a:rPr>
                        <a:t>Difference (mas)</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0000">
                <a:tc>
                  <a:txBody>
                    <a:bodyPr/>
                    <a:lstStyle/>
                    <a:p>
                      <a:pPr algn="ctr">
                        <a:lnSpc>
                          <a:spcPct val="107000"/>
                        </a:lnSpc>
                        <a:spcAft>
                          <a:spcPts val="0"/>
                        </a:spcAft>
                      </a:pPr>
                      <a:r>
                        <a:rPr lang="pl-PL" sz="1100" b="0" dirty="0">
                          <a:solidFill>
                            <a:schemeClr val="tx1"/>
                          </a:solidFill>
                          <a:effectLst/>
                        </a:rPr>
                        <a:t>ALL</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0.09</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GFDL</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0.13</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0000">
                <a:tc>
                  <a:txBody>
                    <a:bodyPr/>
                    <a:lstStyle/>
                    <a:p>
                      <a:pPr algn="ctr">
                        <a:lnSpc>
                          <a:spcPct val="107000"/>
                        </a:lnSpc>
                        <a:spcAft>
                          <a:spcPts val="0"/>
                        </a:spcAft>
                      </a:pPr>
                      <a:r>
                        <a:rPr lang="pl-PL" sz="1100" b="0">
                          <a:solidFill>
                            <a:schemeClr val="tx1"/>
                          </a:solidFill>
                          <a:effectLst/>
                        </a:rPr>
                        <a:t>MRI</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0.58</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MPI</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2.00</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0000">
                <a:tc>
                  <a:txBody>
                    <a:bodyPr/>
                    <a:lstStyle/>
                    <a:p>
                      <a:pPr algn="ctr">
                        <a:lnSpc>
                          <a:spcPct val="107000"/>
                        </a:lnSpc>
                        <a:spcAft>
                          <a:spcPts val="0"/>
                        </a:spcAft>
                      </a:pPr>
                      <a:r>
                        <a:rPr lang="pl-PL" sz="1100" b="0">
                          <a:solidFill>
                            <a:schemeClr val="tx1"/>
                          </a:solidFill>
                          <a:effectLst/>
                        </a:rPr>
                        <a:t>GISS</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0.69</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MIROC</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2.44</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0000">
                <a:tc>
                  <a:txBody>
                    <a:bodyPr/>
                    <a:lstStyle/>
                    <a:p>
                      <a:pPr algn="ctr">
                        <a:lnSpc>
                          <a:spcPct val="107000"/>
                        </a:lnSpc>
                        <a:spcAft>
                          <a:spcPts val="0"/>
                        </a:spcAft>
                      </a:pPr>
                      <a:r>
                        <a:rPr lang="pl-PL" sz="1100" b="0">
                          <a:solidFill>
                            <a:schemeClr val="tx1"/>
                          </a:solidFill>
                          <a:effectLst/>
                        </a:rPr>
                        <a:t>MIROC</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1.62</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CanESM5</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3.05</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0000">
                <a:tc>
                  <a:txBody>
                    <a:bodyPr/>
                    <a:lstStyle/>
                    <a:p>
                      <a:pPr algn="ctr">
                        <a:lnSpc>
                          <a:spcPct val="107000"/>
                        </a:lnSpc>
                        <a:spcAft>
                          <a:spcPts val="0"/>
                        </a:spcAft>
                      </a:pPr>
                      <a:r>
                        <a:rPr lang="pl-PL" sz="1100" b="0">
                          <a:solidFill>
                            <a:schemeClr val="tx1"/>
                          </a:solidFill>
                          <a:effectLst/>
                        </a:rPr>
                        <a:t>BCC</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1.74</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GISS</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4.22</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0000">
                <a:tc>
                  <a:txBody>
                    <a:bodyPr/>
                    <a:lstStyle/>
                    <a:p>
                      <a:pPr algn="ctr">
                        <a:lnSpc>
                          <a:spcPct val="107000"/>
                        </a:lnSpc>
                        <a:spcAft>
                          <a:spcPts val="0"/>
                        </a:spcAft>
                      </a:pPr>
                      <a:r>
                        <a:rPr lang="pl-PL" sz="1100" b="0">
                          <a:solidFill>
                            <a:schemeClr val="tx1"/>
                          </a:solidFill>
                          <a:effectLst/>
                        </a:rPr>
                        <a:t>MPI</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2.06</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ACCESS</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4.70</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0000">
                <a:tc>
                  <a:txBody>
                    <a:bodyPr/>
                    <a:lstStyle/>
                    <a:p>
                      <a:pPr algn="ctr">
                        <a:lnSpc>
                          <a:spcPct val="107000"/>
                        </a:lnSpc>
                        <a:spcAft>
                          <a:spcPts val="0"/>
                        </a:spcAft>
                      </a:pPr>
                      <a:r>
                        <a:rPr lang="pl-PL" sz="1100" b="0">
                          <a:solidFill>
                            <a:schemeClr val="tx1"/>
                          </a:solidFill>
                          <a:effectLst/>
                        </a:rPr>
                        <a:t>ACCESS</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2.56</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ALL</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4.75</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0000">
                <a:tc>
                  <a:txBody>
                    <a:bodyPr/>
                    <a:lstStyle/>
                    <a:p>
                      <a:pPr algn="ctr">
                        <a:lnSpc>
                          <a:spcPct val="107000"/>
                        </a:lnSpc>
                        <a:spcAft>
                          <a:spcPts val="0"/>
                        </a:spcAft>
                      </a:pPr>
                      <a:r>
                        <a:rPr lang="pl-PL" sz="1100" b="0">
                          <a:solidFill>
                            <a:schemeClr val="tx1"/>
                          </a:solidFill>
                          <a:effectLst/>
                        </a:rPr>
                        <a:t>CanESM5</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2.59</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MRI</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5.07</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0000">
                <a:tc>
                  <a:txBody>
                    <a:bodyPr/>
                    <a:lstStyle/>
                    <a:p>
                      <a:pPr algn="ctr">
                        <a:lnSpc>
                          <a:spcPct val="107000"/>
                        </a:lnSpc>
                        <a:spcAft>
                          <a:spcPts val="0"/>
                        </a:spcAft>
                      </a:pPr>
                      <a:r>
                        <a:rPr lang="pl-PL" sz="1100" b="0">
                          <a:solidFill>
                            <a:schemeClr val="tx1"/>
                          </a:solidFill>
                          <a:effectLst/>
                        </a:rPr>
                        <a:t>GFDL</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3.76</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BCC</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6.09</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0000">
                <a:tc>
                  <a:txBody>
                    <a:bodyPr/>
                    <a:lstStyle/>
                    <a:p>
                      <a:pPr algn="ctr">
                        <a:lnSpc>
                          <a:spcPct val="107000"/>
                        </a:lnSpc>
                        <a:spcAft>
                          <a:spcPts val="0"/>
                        </a:spcAft>
                      </a:pPr>
                      <a:r>
                        <a:rPr lang="pl-PL" sz="1100" b="0">
                          <a:solidFill>
                            <a:schemeClr val="tx1"/>
                          </a:solidFill>
                          <a:effectLst/>
                        </a:rPr>
                        <a:t>GRACE</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0.98</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GRACE</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1.66</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0000">
                <a:tc>
                  <a:txBody>
                    <a:bodyPr/>
                    <a:lstStyle/>
                    <a:p>
                      <a:pPr algn="ctr">
                        <a:lnSpc>
                          <a:spcPct val="107000"/>
                        </a:lnSpc>
                        <a:spcAft>
                          <a:spcPts val="0"/>
                        </a:spcAft>
                      </a:pPr>
                      <a:r>
                        <a:rPr lang="pl-PL" sz="1100" b="0">
                          <a:solidFill>
                            <a:schemeClr val="tx1"/>
                          </a:solidFill>
                          <a:effectLst/>
                        </a:rPr>
                        <a:t>LSDM</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0.73</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solidFill>
                            <a:schemeClr val="tx1"/>
                          </a:solidFill>
                          <a:effectLst/>
                        </a:rPr>
                        <a:t>LSDM</a:t>
                      </a:r>
                      <a:endParaRPr lang="pl-PL"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solidFill>
                            <a:schemeClr val="tx1"/>
                          </a:solidFill>
                          <a:effectLst/>
                        </a:rPr>
                        <a:t>1.40</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26</a:t>
            </a:fld>
            <a:endParaRPr lang="en-GB" dirty="0"/>
          </a:p>
        </p:txBody>
      </p:sp>
      <p:sp>
        <p:nvSpPr>
          <p:cNvPr id="8" name="Rectangle 1"/>
          <p:cNvSpPr>
            <a:spLocks noChangeArrowheads="1"/>
          </p:cNvSpPr>
          <p:nvPr/>
        </p:nvSpPr>
        <p:spPr bwMode="auto">
          <a:xfrm>
            <a:off x="180000" y="648000"/>
            <a:ext cx="575437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pl-PL" sz="1100" b="1" i="0" u="none" strike="noStrike" cap="none" normalizeH="0" baseline="0" dirty="0">
                <a:ln>
                  <a:noFill/>
                </a:ln>
                <a:solidFill>
                  <a:schemeClr val="tx1"/>
                </a:solidFill>
                <a:effectLst/>
                <a:latin typeface="Calibri" panose="020F0502020204030204" pitchFamily="34" charset="0"/>
                <a:ea typeface="MyriadPro-Light"/>
                <a:cs typeface="Calibri" panose="020F0502020204030204" pitchFamily="34" charset="0"/>
              </a:rPr>
              <a:t>Table </a:t>
            </a:r>
            <a:r>
              <a:rPr kumimoji="0" lang="pl-PL" altLang="pl-PL" sz="1100" b="1" i="0" u="none" strike="noStrike" cap="none" normalizeH="0" baseline="0" dirty="0">
                <a:ln>
                  <a:noFill/>
                </a:ln>
                <a:solidFill>
                  <a:schemeClr val="tx1"/>
                </a:solidFill>
                <a:effectLst/>
                <a:latin typeface="Calibri" panose="020F0502020204030204" pitchFamily="34" charset="0"/>
                <a:ea typeface="MyriadPro-Light"/>
                <a:cs typeface="Calibri" panose="020F0502020204030204" pitchFamily="34" charset="0"/>
              </a:rPr>
              <a:t>A3.</a:t>
            </a:r>
            <a:r>
              <a:rPr kumimoji="0" lang="en-US" altLang="pl-PL" sz="1100" b="1" i="0" u="none" strike="noStrike" cap="none" normalizeH="0" baseline="0" dirty="0">
                <a:ln>
                  <a:noFill/>
                </a:ln>
                <a:solidFill>
                  <a:schemeClr val="tx1"/>
                </a:solidFill>
                <a:effectLst/>
                <a:latin typeface="Calibri" panose="020F0502020204030204" pitchFamily="34" charset="0"/>
                <a:ea typeface="MyriadPro-Light"/>
                <a:cs typeface="Calibri" panose="020F0502020204030204" pitchFamily="34" charset="0"/>
              </a:rPr>
              <a:t> </a:t>
            </a:r>
            <a:r>
              <a:rPr kumimoji="0" lang="en-US" altLang="pl-PL" sz="1100" b="0" i="0" u="none" strike="noStrike" cap="none" normalizeH="0" baseline="0" dirty="0">
                <a:ln>
                  <a:noFill/>
                </a:ln>
                <a:solidFill>
                  <a:schemeClr val="tx1"/>
                </a:solidFill>
                <a:effectLst/>
                <a:latin typeface="Calibri" panose="020F0502020204030204" pitchFamily="34" charset="0"/>
                <a:ea typeface="MyriadPro-Light"/>
                <a:cs typeface="Calibri" panose="020F0502020204030204" pitchFamily="34" charset="0"/>
              </a:rPr>
              <a:t>Absolute values of differences in amplitude of annual prograde and annual retrograde oscillation between GAO and HAM from CMIP6</a:t>
            </a:r>
            <a:endParaRPr kumimoji="0" lang="en-US" altLang="pl-PL" sz="1800" b="0" i="0" u="none" strike="noStrike" cap="none" normalizeH="0" baseline="0" dirty="0">
              <a:ln>
                <a:noFill/>
              </a:ln>
              <a:solidFill>
                <a:schemeClr val="tx1"/>
              </a:solidFill>
              <a:effectLst/>
              <a:latin typeface="Arial" panose="020B0604020202020204" pitchFamily="34" charset="0"/>
            </a:endParaRPr>
          </a:p>
        </p:txBody>
      </p:sp>
      <p:graphicFrame>
        <p:nvGraphicFramePr>
          <p:cNvPr id="9" name="Tabela 8"/>
          <p:cNvGraphicFramePr>
            <a:graphicFrameLocks noGrp="1"/>
          </p:cNvGraphicFramePr>
          <p:nvPr>
            <p:extLst>
              <p:ext uri="{D42A27DB-BD31-4B8C-83A1-F6EECF244321}">
                <p14:modId xmlns:p14="http://schemas.microsoft.com/office/powerpoint/2010/main" val="3825731307"/>
              </p:ext>
            </p:extLst>
          </p:nvPr>
        </p:nvGraphicFramePr>
        <p:xfrm>
          <a:off x="6300000" y="1080000"/>
          <a:ext cx="5754370" cy="2340000"/>
        </p:xfrm>
        <a:graphic>
          <a:graphicData uri="http://schemas.openxmlformats.org/drawingml/2006/table">
            <a:tbl>
              <a:tblPr firstRow="1" firstCol="1" bandRow="1">
                <a:tableStyleId>{B301B821-A1FF-4177-AEE7-76D212191A09}</a:tableStyleId>
              </a:tblPr>
              <a:tblGrid>
                <a:gridCol w="1438275">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gridCol w="1438910">
                  <a:extLst>
                    <a:ext uri="{9D8B030D-6E8A-4147-A177-3AD203B41FA5}">
                      <a16:colId xmlns:a16="http://schemas.microsoft.com/office/drawing/2014/main" val="20002"/>
                    </a:ext>
                  </a:extLst>
                </a:gridCol>
                <a:gridCol w="1438910">
                  <a:extLst>
                    <a:ext uri="{9D8B030D-6E8A-4147-A177-3AD203B41FA5}">
                      <a16:colId xmlns:a16="http://schemas.microsoft.com/office/drawing/2014/main" val="20003"/>
                    </a:ext>
                  </a:extLst>
                </a:gridCol>
              </a:tblGrid>
              <a:tr h="180000">
                <a:tc gridSpan="2">
                  <a:txBody>
                    <a:bodyPr/>
                    <a:lstStyle/>
                    <a:p>
                      <a:pPr algn="ctr">
                        <a:lnSpc>
                          <a:spcPct val="107000"/>
                        </a:lnSpc>
                        <a:spcAft>
                          <a:spcPts val="0"/>
                        </a:spcAft>
                      </a:pPr>
                      <a:r>
                        <a:rPr lang="en-US" sz="1100" b="0" dirty="0">
                          <a:solidFill>
                            <a:schemeClr val="tx1"/>
                          </a:solidFill>
                          <a:effectLst/>
                        </a:rPr>
                        <a:t>Annual prograde phase</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algn="ctr">
                        <a:lnSpc>
                          <a:spcPct val="107000"/>
                        </a:lnSpc>
                        <a:spcAft>
                          <a:spcPts val="0"/>
                        </a:spcAft>
                      </a:pPr>
                      <a:r>
                        <a:rPr lang="en-US" sz="1100" b="0" dirty="0">
                          <a:solidFill>
                            <a:schemeClr val="tx1"/>
                          </a:solidFill>
                          <a:effectLst/>
                        </a:rPr>
                        <a:t>Annual retrograde phase</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180000">
                <a:tc>
                  <a:txBody>
                    <a:bodyPr/>
                    <a:lstStyle/>
                    <a:p>
                      <a:pPr algn="ctr">
                        <a:lnSpc>
                          <a:spcPct val="107000"/>
                        </a:lnSpc>
                        <a:spcAft>
                          <a:spcPts val="0"/>
                        </a:spcAft>
                      </a:pPr>
                      <a:r>
                        <a:rPr lang="en-US" sz="1100" b="0">
                          <a:effectLst/>
                        </a:rPr>
                        <a:t>Model</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0">
                          <a:effectLst/>
                        </a:rPr>
                        <a:t>Difference (degrees)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0" dirty="0">
                          <a:effectLst/>
                        </a:rPr>
                        <a:t>Model</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0">
                          <a:effectLst/>
                        </a:rPr>
                        <a:t>Difference (degrees)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0000">
                <a:tc>
                  <a:txBody>
                    <a:bodyPr/>
                    <a:lstStyle/>
                    <a:p>
                      <a:pPr algn="ctr">
                        <a:lnSpc>
                          <a:spcPct val="107000"/>
                        </a:lnSpc>
                        <a:spcAft>
                          <a:spcPts val="0"/>
                        </a:spcAft>
                      </a:pPr>
                      <a:r>
                        <a:rPr lang="pl-PL" sz="1100" b="0">
                          <a:effectLst/>
                        </a:rPr>
                        <a:t>CanESM5</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18.10</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MPI</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8.85</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0000">
                <a:tc>
                  <a:txBody>
                    <a:bodyPr/>
                    <a:lstStyle/>
                    <a:p>
                      <a:pPr algn="ctr">
                        <a:lnSpc>
                          <a:spcPct val="107000"/>
                        </a:lnSpc>
                        <a:spcAft>
                          <a:spcPts val="0"/>
                        </a:spcAft>
                      </a:pPr>
                      <a:r>
                        <a:rPr lang="pl-PL" sz="1100" b="0">
                          <a:effectLst/>
                        </a:rPr>
                        <a:t>BCC</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18.28</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MIROC</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11.34</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0000">
                <a:tc>
                  <a:txBody>
                    <a:bodyPr/>
                    <a:lstStyle/>
                    <a:p>
                      <a:pPr algn="ctr">
                        <a:lnSpc>
                          <a:spcPct val="107000"/>
                        </a:lnSpc>
                        <a:spcAft>
                          <a:spcPts val="0"/>
                        </a:spcAft>
                      </a:pPr>
                      <a:r>
                        <a:rPr lang="pl-PL" sz="1100" b="0">
                          <a:effectLst/>
                        </a:rPr>
                        <a:t>ACCESS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22.12</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GFDL</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12.20</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0000">
                <a:tc>
                  <a:txBody>
                    <a:bodyPr/>
                    <a:lstStyle/>
                    <a:p>
                      <a:pPr algn="ctr">
                        <a:lnSpc>
                          <a:spcPct val="107000"/>
                        </a:lnSpc>
                        <a:spcAft>
                          <a:spcPts val="0"/>
                        </a:spcAft>
                      </a:pPr>
                      <a:r>
                        <a:rPr lang="pl-PL" sz="1100" b="0" dirty="0">
                          <a:effectLst/>
                        </a:rPr>
                        <a:t>GFDL</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23.5</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ACCESS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37.71</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0000">
                <a:tc>
                  <a:txBody>
                    <a:bodyPr/>
                    <a:lstStyle/>
                    <a:p>
                      <a:pPr algn="ctr">
                        <a:lnSpc>
                          <a:spcPct val="107000"/>
                        </a:lnSpc>
                        <a:spcAft>
                          <a:spcPts val="0"/>
                        </a:spcAft>
                      </a:pPr>
                      <a:r>
                        <a:rPr lang="pl-PL" sz="1100" b="0">
                          <a:effectLst/>
                        </a:rPr>
                        <a:t>MIROC</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27.33</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BCC</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38.40</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0000">
                <a:tc>
                  <a:txBody>
                    <a:bodyPr/>
                    <a:lstStyle/>
                    <a:p>
                      <a:pPr algn="ctr">
                        <a:lnSpc>
                          <a:spcPct val="107000"/>
                        </a:lnSpc>
                        <a:spcAft>
                          <a:spcPts val="0"/>
                        </a:spcAft>
                      </a:pPr>
                      <a:r>
                        <a:rPr lang="pl-PL" sz="1100" b="0">
                          <a:effectLst/>
                        </a:rPr>
                        <a:t>ALL</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39.63</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ALL</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51.47</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0000">
                <a:tc>
                  <a:txBody>
                    <a:bodyPr/>
                    <a:lstStyle/>
                    <a:p>
                      <a:pPr algn="ctr">
                        <a:lnSpc>
                          <a:spcPct val="107000"/>
                        </a:lnSpc>
                        <a:spcAft>
                          <a:spcPts val="0"/>
                        </a:spcAft>
                      </a:pPr>
                      <a:r>
                        <a:rPr lang="pl-PL" sz="1100" b="0">
                          <a:effectLst/>
                        </a:rPr>
                        <a:t>GISS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52.89</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CanESM5</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53.09</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0000">
                <a:tc>
                  <a:txBody>
                    <a:bodyPr/>
                    <a:lstStyle/>
                    <a:p>
                      <a:pPr algn="ctr">
                        <a:lnSpc>
                          <a:spcPct val="107000"/>
                        </a:lnSpc>
                        <a:spcAft>
                          <a:spcPts val="0"/>
                        </a:spcAft>
                      </a:pPr>
                      <a:r>
                        <a:rPr lang="pl-PL" sz="1100" b="0">
                          <a:effectLst/>
                        </a:rPr>
                        <a:t>MPI</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58.49</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GISS</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97.91</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0000">
                <a:tc>
                  <a:txBody>
                    <a:bodyPr/>
                    <a:lstStyle/>
                    <a:p>
                      <a:pPr algn="ctr">
                        <a:lnSpc>
                          <a:spcPct val="107000"/>
                        </a:lnSpc>
                        <a:spcAft>
                          <a:spcPts val="0"/>
                        </a:spcAft>
                      </a:pPr>
                      <a:r>
                        <a:rPr lang="pl-PL" sz="1100" b="0">
                          <a:effectLst/>
                        </a:rPr>
                        <a:t>MRI</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61.20</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MRI</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107.10</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0000">
                <a:tc>
                  <a:txBody>
                    <a:bodyPr/>
                    <a:lstStyle/>
                    <a:p>
                      <a:pPr algn="ctr">
                        <a:lnSpc>
                          <a:spcPct val="107000"/>
                        </a:lnSpc>
                        <a:spcAft>
                          <a:spcPts val="0"/>
                        </a:spcAft>
                      </a:pPr>
                      <a:r>
                        <a:rPr lang="pl-PL" sz="1100" b="0">
                          <a:effectLst/>
                        </a:rPr>
                        <a:t>GRACE</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43.20</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GRACE</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1.32</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0000">
                <a:tc>
                  <a:txBody>
                    <a:bodyPr/>
                    <a:lstStyle/>
                    <a:p>
                      <a:pPr algn="ctr">
                        <a:lnSpc>
                          <a:spcPct val="107000"/>
                        </a:lnSpc>
                        <a:spcAft>
                          <a:spcPts val="0"/>
                        </a:spcAft>
                      </a:pPr>
                      <a:r>
                        <a:rPr lang="pl-PL" sz="1100" b="0">
                          <a:effectLst/>
                        </a:rPr>
                        <a:t>LSDM</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28.51</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LSDM</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1.95</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10" name="Rectangle 2"/>
          <p:cNvSpPr>
            <a:spLocks noChangeArrowheads="1"/>
          </p:cNvSpPr>
          <p:nvPr/>
        </p:nvSpPr>
        <p:spPr bwMode="auto">
          <a:xfrm>
            <a:off x="6300000" y="648000"/>
            <a:ext cx="575437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pl-PL" sz="11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100" b="1" dirty="0">
                <a:latin typeface="Calibri" panose="020F0502020204030204" pitchFamily="34" charset="0"/>
                <a:ea typeface="MyriadPro-Light"/>
                <a:cs typeface="Calibri" panose="020F0502020204030204" pitchFamily="34" charset="0"/>
              </a:rPr>
              <a:t>A4</a:t>
            </a:r>
            <a:r>
              <a:rPr kumimoji="0" lang="pl-PL" altLang="pl-PL" sz="11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t>
            </a:r>
            <a:r>
              <a:rPr kumimoji="0" lang="en-US" altLang="pl-PL" sz="11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en-US" altLang="pl-PL" sz="11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Absolute values of differences in phase of annual prograde and annual retrograde oscillation between GAO and HAM from CMIP6</a:t>
            </a:r>
            <a:endParaRPr kumimoji="0" lang="en-US" altLang="pl-PL"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4174362040"/>
              </p:ext>
            </p:extLst>
          </p:nvPr>
        </p:nvGraphicFramePr>
        <p:xfrm>
          <a:off x="180000" y="4032000"/>
          <a:ext cx="5754370" cy="2340000"/>
        </p:xfrm>
        <a:graphic>
          <a:graphicData uri="http://schemas.openxmlformats.org/drawingml/2006/table">
            <a:tbl>
              <a:tblPr firstRow="1" firstCol="1" bandRow="1">
                <a:tableStyleId>{B301B821-A1FF-4177-AEE7-76D212191A09}</a:tableStyleId>
              </a:tblPr>
              <a:tblGrid>
                <a:gridCol w="1438275">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gridCol w="1438910">
                  <a:extLst>
                    <a:ext uri="{9D8B030D-6E8A-4147-A177-3AD203B41FA5}">
                      <a16:colId xmlns:a16="http://schemas.microsoft.com/office/drawing/2014/main" val="20002"/>
                    </a:ext>
                  </a:extLst>
                </a:gridCol>
                <a:gridCol w="1438910">
                  <a:extLst>
                    <a:ext uri="{9D8B030D-6E8A-4147-A177-3AD203B41FA5}">
                      <a16:colId xmlns:a16="http://schemas.microsoft.com/office/drawing/2014/main" val="20003"/>
                    </a:ext>
                  </a:extLst>
                </a:gridCol>
              </a:tblGrid>
              <a:tr h="180000">
                <a:tc gridSpan="2">
                  <a:txBody>
                    <a:bodyPr/>
                    <a:lstStyle/>
                    <a:p>
                      <a:pPr algn="ctr">
                        <a:lnSpc>
                          <a:spcPct val="107000"/>
                        </a:lnSpc>
                        <a:spcAft>
                          <a:spcPts val="0"/>
                        </a:spcAft>
                      </a:pPr>
                      <a:r>
                        <a:rPr lang="en-US" sz="1100" b="0" dirty="0">
                          <a:solidFill>
                            <a:schemeClr val="tx1"/>
                          </a:solidFill>
                          <a:effectLst/>
                        </a:rPr>
                        <a:t>Semiannual prograde amplitude</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algn="ctr">
                        <a:lnSpc>
                          <a:spcPct val="107000"/>
                        </a:lnSpc>
                        <a:spcAft>
                          <a:spcPts val="0"/>
                        </a:spcAft>
                      </a:pPr>
                      <a:r>
                        <a:rPr lang="en-US" sz="1100" b="0" dirty="0">
                          <a:solidFill>
                            <a:schemeClr val="tx1"/>
                          </a:solidFill>
                          <a:effectLst/>
                        </a:rPr>
                        <a:t>Semiannual retrograde amplitude</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180000">
                <a:tc>
                  <a:txBody>
                    <a:bodyPr/>
                    <a:lstStyle/>
                    <a:p>
                      <a:pPr algn="ctr">
                        <a:lnSpc>
                          <a:spcPct val="107000"/>
                        </a:lnSpc>
                        <a:spcAft>
                          <a:spcPts val="0"/>
                        </a:spcAft>
                      </a:pPr>
                      <a:r>
                        <a:rPr lang="en-US" sz="1100" b="0" dirty="0">
                          <a:effectLst/>
                        </a:rPr>
                        <a:t>Model</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0">
                          <a:effectLst/>
                        </a:rPr>
                        <a:t>Difference (mas)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0" dirty="0">
                          <a:effectLst/>
                        </a:rPr>
                        <a:t>Model</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0" dirty="0">
                          <a:effectLst/>
                        </a:rPr>
                        <a:t>Difference (mas)</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0000">
                <a:tc>
                  <a:txBody>
                    <a:bodyPr/>
                    <a:lstStyle/>
                    <a:p>
                      <a:pPr algn="ctr">
                        <a:lnSpc>
                          <a:spcPct val="107000"/>
                        </a:lnSpc>
                        <a:spcAft>
                          <a:spcPts val="0"/>
                        </a:spcAft>
                      </a:pPr>
                      <a:r>
                        <a:rPr lang="pl-PL" sz="1100" b="0" dirty="0">
                          <a:effectLst/>
                        </a:rPr>
                        <a:t>BCC</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1.15</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MRI</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1.09</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0000">
                <a:tc>
                  <a:txBody>
                    <a:bodyPr/>
                    <a:lstStyle/>
                    <a:p>
                      <a:pPr algn="ctr">
                        <a:lnSpc>
                          <a:spcPct val="107000"/>
                        </a:lnSpc>
                        <a:spcAft>
                          <a:spcPts val="0"/>
                        </a:spcAft>
                      </a:pPr>
                      <a:r>
                        <a:rPr lang="pl-PL" sz="1100" b="0">
                          <a:effectLst/>
                        </a:rPr>
                        <a:t>MRI</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1.16</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ACCESS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1.72</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0000">
                <a:tc>
                  <a:txBody>
                    <a:bodyPr/>
                    <a:lstStyle/>
                    <a:p>
                      <a:pPr algn="ctr">
                        <a:lnSpc>
                          <a:spcPct val="107000"/>
                        </a:lnSpc>
                        <a:spcAft>
                          <a:spcPts val="0"/>
                        </a:spcAft>
                      </a:pPr>
                      <a:r>
                        <a:rPr lang="pl-PL" sz="1100" b="0">
                          <a:effectLst/>
                        </a:rPr>
                        <a:t>GFDL</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1.31</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CanESM5</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1.74</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0000">
                <a:tc>
                  <a:txBody>
                    <a:bodyPr/>
                    <a:lstStyle/>
                    <a:p>
                      <a:pPr algn="ctr">
                        <a:lnSpc>
                          <a:spcPct val="107000"/>
                        </a:lnSpc>
                        <a:spcAft>
                          <a:spcPts val="0"/>
                        </a:spcAft>
                      </a:pPr>
                      <a:r>
                        <a:rPr lang="pl-PL" sz="1100" b="0">
                          <a:effectLst/>
                        </a:rPr>
                        <a:t>GISS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1.34</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MPI</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1.75</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0000">
                <a:tc>
                  <a:txBody>
                    <a:bodyPr/>
                    <a:lstStyle/>
                    <a:p>
                      <a:pPr algn="ctr">
                        <a:lnSpc>
                          <a:spcPct val="107000"/>
                        </a:lnSpc>
                        <a:spcAft>
                          <a:spcPts val="0"/>
                        </a:spcAft>
                      </a:pPr>
                      <a:r>
                        <a:rPr lang="pl-PL" sz="1100" b="0">
                          <a:effectLst/>
                        </a:rPr>
                        <a:t>ACCESS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1.50</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GFDL</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1.95</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0000">
                <a:tc>
                  <a:txBody>
                    <a:bodyPr/>
                    <a:lstStyle/>
                    <a:p>
                      <a:pPr algn="ctr">
                        <a:lnSpc>
                          <a:spcPct val="107000"/>
                        </a:lnSpc>
                        <a:spcAft>
                          <a:spcPts val="0"/>
                        </a:spcAft>
                      </a:pPr>
                      <a:r>
                        <a:rPr lang="pl-PL" sz="1100" b="0">
                          <a:effectLst/>
                        </a:rPr>
                        <a:t>CanESM5</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1.51</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ALL</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2.01</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0000">
                <a:tc>
                  <a:txBody>
                    <a:bodyPr/>
                    <a:lstStyle/>
                    <a:p>
                      <a:pPr algn="ctr">
                        <a:lnSpc>
                          <a:spcPct val="107000"/>
                        </a:lnSpc>
                        <a:spcAft>
                          <a:spcPts val="0"/>
                        </a:spcAft>
                      </a:pPr>
                      <a:r>
                        <a:rPr lang="pl-PL" sz="1100" b="0">
                          <a:effectLst/>
                        </a:rPr>
                        <a:t>ALL</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1.61</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MIROC</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2.05</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0000">
                <a:tc>
                  <a:txBody>
                    <a:bodyPr/>
                    <a:lstStyle/>
                    <a:p>
                      <a:pPr algn="ctr">
                        <a:lnSpc>
                          <a:spcPct val="107000"/>
                        </a:lnSpc>
                        <a:spcAft>
                          <a:spcPts val="0"/>
                        </a:spcAft>
                      </a:pPr>
                      <a:r>
                        <a:rPr lang="pl-PL" sz="1100" b="0">
                          <a:effectLst/>
                        </a:rPr>
                        <a:t>MPI</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2.02</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GISS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2.13</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0000">
                <a:tc>
                  <a:txBody>
                    <a:bodyPr/>
                    <a:lstStyle/>
                    <a:p>
                      <a:pPr algn="ctr">
                        <a:lnSpc>
                          <a:spcPct val="107000"/>
                        </a:lnSpc>
                        <a:spcAft>
                          <a:spcPts val="0"/>
                        </a:spcAft>
                      </a:pPr>
                      <a:r>
                        <a:rPr lang="pl-PL" sz="1100" b="0">
                          <a:effectLst/>
                        </a:rPr>
                        <a:t>MIROC</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2.25</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BCC</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2.32</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0000">
                <a:tc>
                  <a:txBody>
                    <a:bodyPr/>
                    <a:lstStyle/>
                    <a:p>
                      <a:pPr algn="ctr">
                        <a:lnSpc>
                          <a:spcPct val="107000"/>
                        </a:lnSpc>
                        <a:spcAft>
                          <a:spcPts val="0"/>
                        </a:spcAft>
                      </a:pPr>
                      <a:r>
                        <a:rPr lang="pl-PL" sz="1100" b="0">
                          <a:effectLst/>
                        </a:rPr>
                        <a:t>GRACE</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1.13</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GRACE</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1.63</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0000">
                <a:tc>
                  <a:txBody>
                    <a:bodyPr/>
                    <a:lstStyle/>
                    <a:p>
                      <a:pPr algn="ctr">
                        <a:lnSpc>
                          <a:spcPct val="107000"/>
                        </a:lnSpc>
                        <a:spcAft>
                          <a:spcPts val="0"/>
                        </a:spcAft>
                      </a:pPr>
                      <a:r>
                        <a:rPr lang="pl-PL" sz="1100" b="0">
                          <a:effectLst/>
                        </a:rPr>
                        <a:t>LSDM</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2.08</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LSDM</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2.14</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11" name="Rectangle 1"/>
          <p:cNvSpPr>
            <a:spLocks noChangeArrowheads="1"/>
          </p:cNvSpPr>
          <p:nvPr/>
        </p:nvSpPr>
        <p:spPr bwMode="auto">
          <a:xfrm>
            <a:off x="180000" y="3600000"/>
            <a:ext cx="575437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pl-PL" sz="1100" b="1" i="0" u="none" strike="noStrike" cap="none" normalizeH="0" baseline="0" dirty="0">
                <a:ln>
                  <a:noFill/>
                </a:ln>
                <a:solidFill>
                  <a:schemeClr val="tx1"/>
                </a:solidFill>
                <a:effectLst/>
                <a:latin typeface="Calibri" panose="020F0502020204030204" pitchFamily="34" charset="0"/>
                <a:ea typeface="MyriadPro-Light"/>
                <a:cs typeface="Calibri" panose="020F0502020204030204" pitchFamily="34" charset="0"/>
              </a:rPr>
              <a:t>Table </a:t>
            </a:r>
            <a:r>
              <a:rPr lang="pl-PL" altLang="pl-PL" sz="1100" b="1" dirty="0">
                <a:latin typeface="Calibri" panose="020F0502020204030204" pitchFamily="34" charset="0"/>
                <a:ea typeface="MyriadPro-Light"/>
                <a:cs typeface="Calibri" panose="020F0502020204030204" pitchFamily="34" charset="0"/>
              </a:rPr>
              <a:t>A5.</a:t>
            </a:r>
            <a:r>
              <a:rPr kumimoji="0" lang="en-US" altLang="pl-PL" sz="1100" b="1" i="0" u="none" strike="noStrike" cap="none" normalizeH="0" baseline="0" dirty="0">
                <a:ln>
                  <a:noFill/>
                </a:ln>
                <a:solidFill>
                  <a:schemeClr val="tx1"/>
                </a:solidFill>
                <a:effectLst/>
                <a:latin typeface="Calibri" panose="020F0502020204030204" pitchFamily="34" charset="0"/>
                <a:ea typeface="MyriadPro-Light"/>
                <a:cs typeface="Calibri" panose="020F0502020204030204" pitchFamily="34" charset="0"/>
              </a:rPr>
              <a:t> </a:t>
            </a:r>
            <a:r>
              <a:rPr kumimoji="0" lang="en-US" altLang="pl-PL" sz="1100" b="0" i="0" u="none" strike="noStrike" cap="none" normalizeH="0" baseline="0" dirty="0">
                <a:ln>
                  <a:noFill/>
                </a:ln>
                <a:solidFill>
                  <a:schemeClr val="tx1"/>
                </a:solidFill>
                <a:effectLst/>
                <a:latin typeface="Calibri" panose="020F0502020204030204" pitchFamily="34" charset="0"/>
                <a:ea typeface="MyriadPro-Light"/>
                <a:cs typeface="Calibri" panose="020F0502020204030204" pitchFamily="34" charset="0"/>
              </a:rPr>
              <a:t>Absolute values of differences in amplitude of semiannual prograde and semiannual retrograde oscillation between GAO and HAM from CMIP6</a:t>
            </a:r>
            <a:endParaRPr kumimoji="0" lang="en-US" altLang="pl-PL" sz="1800" b="0" i="0" u="none" strike="noStrike" cap="none" normalizeH="0" baseline="0" dirty="0">
              <a:ln>
                <a:noFill/>
              </a:ln>
              <a:solidFill>
                <a:schemeClr val="tx1"/>
              </a:solidFill>
              <a:effectLst/>
              <a:latin typeface="Arial" panose="020B0604020202020204" pitchFamily="34" charset="0"/>
            </a:endParaRPr>
          </a:p>
        </p:txBody>
      </p:sp>
      <p:graphicFrame>
        <p:nvGraphicFramePr>
          <p:cNvPr id="12" name="Tabela 11"/>
          <p:cNvGraphicFramePr>
            <a:graphicFrameLocks noGrp="1"/>
          </p:cNvGraphicFramePr>
          <p:nvPr>
            <p:extLst>
              <p:ext uri="{D42A27DB-BD31-4B8C-83A1-F6EECF244321}">
                <p14:modId xmlns:p14="http://schemas.microsoft.com/office/powerpoint/2010/main" val="2146478241"/>
              </p:ext>
            </p:extLst>
          </p:nvPr>
        </p:nvGraphicFramePr>
        <p:xfrm>
          <a:off x="6300000" y="4032000"/>
          <a:ext cx="5754372" cy="2332044"/>
        </p:xfrm>
        <a:graphic>
          <a:graphicData uri="http://schemas.openxmlformats.org/drawingml/2006/table">
            <a:tbl>
              <a:tblPr firstRow="1" firstCol="1" bandRow="1">
                <a:tableStyleId>{B301B821-A1FF-4177-AEE7-76D212191A09}</a:tableStyleId>
              </a:tblPr>
              <a:tblGrid>
                <a:gridCol w="1438593">
                  <a:extLst>
                    <a:ext uri="{9D8B030D-6E8A-4147-A177-3AD203B41FA5}">
                      <a16:colId xmlns:a16="http://schemas.microsoft.com/office/drawing/2014/main" val="20000"/>
                    </a:ext>
                  </a:extLst>
                </a:gridCol>
                <a:gridCol w="1438593">
                  <a:extLst>
                    <a:ext uri="{9D8B030D-6E8A-4147-A177-3AD203B41FA5}">
                      <a16:colId xmlns:a16="http://schemas.microsoft.com/office/drawing/2014/main" val="20001"/>
                    </a:ext>
                  </a:extLst>
                </a:gridCol>
                <a:gridCol w="1438593">
                  <a:extLst>
                    <a:ext uri="{9D8B030D-6E8A-4147-A177-3AD203B41FA5}">
                      <a16:colId xmlns:a16="http://schemas.microsoft.com/office/drawing/2014/main" val="20002"/>
                    </a:ext>
                  </a:extLst>
                </a:gridCol>
                <a:gridCol w="1438593">
                  <a:extLst>
                    <a:ext uri="{9D8B030D-6E8A-4147-A177-3AD203B41FA5}">
                      <a16:colId xmlns:a16="http://schemas.microsoft.com/office/drawing/2014/main" val="20003"/>
                    </a:ext>
                  </a:extLst>
                </a:gridCol>
              </a:tblGrid>
              <a:tr h="179388">
                <a:tc gridSpan="2">
                  <a:txBody>
                    <a:bodyPr/>
                    <a:lstStyle/>
                    <a:p>
                      <a:pPr algn="ctr">
                        <a:lnSpc>
                          <a:spcPct val="107000"/>
                        </a:lnSpc>
                        <a:spcAft>
                          <a:spcPts val="0"/>
                        </a:spcAft>
                      </a:pPr>
                      <a:r>
                        <a:rPr lang="en-US" sz="1100" b="0" dirty="0">
                          <a:solidFill>
                            <a:schemeClr val="tx1"/>
                          </a:solidFill>
                          <a:effectLst/>
                        </a:rPr>
                        <a:t>Semiannual prograde phase</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algn="ctr">
                        <a:lnSpc>
                          <a:spcPct val="107000"/>
                        </a:lnSpc>
                        <a:spcAft>
                          <a:spcPts val="0"/>
                        </a:spcAft>
                      </a:pPr>
                      <a:r>
                        <a:rPr lang="en-US" sz="1100" b="0" dirty="0">
                          <a:solidFill>
                            <a:schemeClr val="tx1"/>
                          </a:solidFill>
                          <a:effectLst/>
                        </a:rPr>
                        <a:t>Semiannual retrograde phase</a:t>
                      </a:r>
                      <a:endParaRPr lang="pl-P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179388">
                <a:tc>
                  <a:txBody>
                    <a:bodyPr/>
                    <a:lstStyle/>
                    <a:p>
                      <a:pPr algn="ctr">
                        <a:lnSpc>
                          <a:spcPct val="107000"/>
                        </a:lnSpc>
                        <a:spcAft>
                          <a:spcPts val="0"/>
                        </a:spcAft>
                      </a:pPr>
                      <a:r>
                        <a:rPr lang="en-US" sz="1100" b="0" dirty="0">
                          <a:effectLst/>
                        </a:rPr>
                        <a:t>Model</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0">
                          <a:effectLst/>
                        </a:rPr>
                        <a:t>Difference (degrees)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0">
                          <a:effectLst/>
                        </a:rPr>
                        <a:t>Model</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100" b="0">
                          <a:effectLst/>
                        </a:rPr>
                        <a:t>Difference (degrees)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9388">
                <a:tc>
                  <a:txBody>
                    <a:bodyPr/>
                    <a:lstStyle/>
                    <a:p>
                      <a:pPr algn="ctr">
                        <a:lnSpc>
                          <a:spcPct val="107000"/>
                        </a:lnSpc>
                        <a:spcAft>
                          <a:spcPts val="0"/>
                        </a:spcAft>
                      </a:pPr>
                      <a:r>
                        <a:rPr lang="pl-PL" sz="1100" b="0" dirty="0">
                          <a:effectLst/>
                        </a:rPr>
                        <a:t>GISS</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57.49</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CanESM5</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4.91</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79388">
                <a:tc>
                  <a:txBody>
                    <a:bodyPr/>
                    <a:lstStyle/>
                    <a:p>
                      <a:pPr algn="ctr">
                        <a:lnSpc>
                          <a:spcPct val="107000"/>
                        </a:lnSpc>
                        <a:spcAft>
                          <a:spcPts val="0"/>
                        </a:spcAft>
                      </a:pPr>
                      <a:r>
                        <a:rPr lang="pl-PL" sz="1100" b="0" dirty="0">
                          <a:effectLst/>
                        </a:rPr>
                        <a:t>MPI</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69.00</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ACCESS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7.53</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79388">
                <a:tc>
                  <a:txBody>
                    <a:bodyPr/>
                    <a:lstStyle/>
                    <a:p>
                      <a:pPr algn="ctr">
                        <a:lnSpc>
                          <a:spcPct val="107000"/>
                        </a:lnSpc>
                        <a:spcAft>
                          <a:spcPts val="0"/>
                        </a:spcAft>
                      </a:pPr>
                      <a:r>
                        <a:rPr lang="pl-PL" sz="1100" b="0">
                          <a:effectLst/>
                        </a:rPr>
                        <a:t>ALL</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71.10</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MPI</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17.96</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9388">
                <a:tc>
                  <a:txBody>
                    <a:bodyPr/>
                    <a:lstStyle/>
                    <a:p>
                      <a:pPr algn="ctr">
                        <a:lnSpc>
                          <a:spcPct val="107000"/>
                        </a:lnSpc>
                        <a:spcAft>
                          <a:spcPts val="0"/>
                        </a:spcAft>
                      </a:pPr>
                      <a:r>
                        <a:rPr lang="pl-PL" sz="1100" b="0">
                          <a:effectLst/>
                        </a:rPr>
                        <a:t>GFDL</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223.72</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ALL</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22.26</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79388">
                <a:tc>
                  <a:txBody>
                    <a:bodyPr/>
                    <a:lstStyle/>
                    <a:p>
                      <a:pPr algn="ctr">
                        <a:lnSpc>
                          <a:spcPct val="107000"/>
                        </a:lnSpc>
                        <a:spcAft>
                          <a:spcPts val="0"/>
                        </a:spcAft>
                      </a:pPr>
                      <a:r>
                        <a:rPr lang="pl-PL" sz="1100" b="0">
                          <a:effectLst/>
                        </a:rPr>
                        <a:t>CanESM5</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231.38</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MRI</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23.62</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79388">
                <a:tc>
                  <a:txBody>
                    <a:bodyPr/>
                    <a:lstStyle/>
                    <a:p>
                      <a:pPr algn="ctr">
                        <a:lnSpc>
                          <a:spcPct val="107000"/>
                        </a:lnSpc>
                        <a:spcAft>
                          <a:spcPts val="0"/>
                        </a:spcAft>
                      </a:pPr>
                      <a:r>
                        <a:rPr lang="pl-PL" sz="1100" b="0">
                          <a:effectLst/>
                        </a:rPr>
                        <a:t>BCC</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258.32</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GISS</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24.52</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79388">
                <a:tc>
                  <a:txBody>
                    <a:bodyPr/>
                    <a:lstStyle/>
                    <a:p>
                      <a:pPr algn="ctr">
                        <a:lnSpc>
                          <a:spcPct val="107000"/>
                        </a:lnSpc>
                        <a:spcAft>
                          <a:spcPts val="0"/>
                        </a:spcAft>
                      </a:pPr>
                      <a:r>
                        <a:rPr lang="pl-PL" sz="1100" b="0">
                          <a:effectLst/>
                        </a:rPr>
                        <a:t>MIROC</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264.86</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MIROC</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36.26</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79388">
                <a:tc>
                  <a:txBody>
                    <a:bodyPr/>
                    <a:lstStyle/>
                    <a:p>
                      <a:pPr algn="ctr">
                        <a:lnSpc>
                          <a:spcPct val="107000"/>
                        </a:lnSpc>
                        <a:spcAft>
                          <a:spcPts val="0"/>
                        </a:spcAft>
                      </a:pPr>
                      <a:r>
                        <a:rPr lang="pl-PL" sz="1100" b="0">
                          <a:effectLst/>
                        </a:rPr>
                        <a:t>MRI</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268.50</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BCC</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48.74</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79388">
                <a:tc>
                  <a:txBody>
                    <a:bodyPr/>
                    <a:lstStyle/>
                    <a:p>
                      <a:pPr algn="ctr">
                        <a:lnSpc>
                          <a:spcPct val="107000"/>
                        </a:lnSpc>
                        <a:spcAft>
                          <a:spcPts val="0"/>
                        </a:spcAft>
                      </a:pPr>
                      <a:r>
                        <a:rPr lang="pl-PL" sz="1100" b="0">
                          <a:effectLst/>
                        </a:rPr>
                        <a:t>ACCESS</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284.13</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GFDL</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101.45</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79388">
                <a:tc>
                  <a:txBody>
                    <a:bodyPr/>
                    <a:lstStyle/>
                    <a:p>
                      <a:pPr algn="ctr">
                        <a:lnSpc>
                          <a:spcPct val="107000"/>
                        </a:lnSpc>
                        <a:spcAft>
                          <a:spcPts val="0"/>
                        </a:spcAft>
                      </a:pPr>
                      <a:r>
                        <a:rPr lang="pl-PL" sz="1100" b="0">
                          <a:effectLst/>
                        </a:rPr>
                        <a:t>GRACE</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5.68</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GRACE</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48.58</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79388">
                <a:tc>
                  <a:txBody>
                    <a:bodyPr/>
                    <a:lstStyle/>
                    <a:p>
                      <a:pPr algn="ctr">
                        <a:lnSpc>
                          <a:spcPct val="107000"/>
                        </a:lnSpc>
                        <a:spcAft>
                          <a:spcPts val="0"/>
                        </a:spcAft>
                      </a:pPr>
                      <a:r>
                        <a:rPr lang="pl-PL" sz="1100" b="0">
                          <a:effectLst/>
                        </a:rPr>
                        <a:t>LSDM</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26.84</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a:effectLst/>
                        </a:rPr>
                        <a:t>LSDM</a:t>
                      </a:r>
                      <a:endParaRPr lang="pl-PL"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100" b="0" dirty="0">
                          <a:effectLst/>
                        </a:rPr>
                        <a:t>47.06</a:t>
                      </a:r>
                      <a:endParaRPr lang="pl-P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13" name="Rectangle 2"/>
          <p:cNvSpPr>
            <a:spLocks noChangeArrowheads="1"/>
          </p:cNvSpPr>
          <p:nvPr/>
        </p:nvSpPr>
        <p:spPr bwMode="auto">
          <a:xfrm>
            <a:off x="6300000" y="3600000"/>
            <a:ext cx="575437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pl-PL" sz="11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100" b="1" dirty="0">
                <a:latin typeface="Calibri" panose="020F0502020204030204" pitchFamily="34" charset="0"/>
                <a:ea typeface="MyriadPro-Light"/>
                <a:cs typeface="Calibri" panose="020F0502020204030204" pitchFamily="34" charset="0"/>
              </a:rPr>
              <a:t>A6. </a:t>
            </a:r>
            <a:r>
              <a:rPr kumimoji="0" lang="en-US" altLang="pl-PL" sz="11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Absolute values of differences in phase of semiannual prograde and semiannual retrograde oscillation between GAO and HAM from CMIP6 </a:t>
            </a: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36281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a:p>
        </p:txBody>
      </p:sp>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27</a:t>
            </a:fld>
            <a:endParaRPr lang="en-GB" dirty="0"/>
          </a:p>
        </p:txBody>
      </p:sp>
      <mc:AlternateContent xmlns:mc="http://schemas.openxmlformats.org/markup-compatibility/2006" xmlns:a14="http://schemas.microsoft.com/office/drawing/2010/main">
        <mc:Choice Requires="a14">
          <p:graphicFrame>
            <p:nvGraphicFramePr>
              <p:cNvPr id="7" name="Tabela 6"/>
              <p:cNvGraphicFramePr>
                <a:graphicFrameLocks noGrp="1"/>
              </p:cNvGraphicFramePr>
              <p:nvPr>
                <p:extLst>
                  <p:ext uri="{D42A27DB-BD31-4B8C-83A1-F6EECF244321}">
                    <p14:modId xmlns:p14="http://schemas.microsoft.com/office/powerpoint/2010/main" val="3422648968"/>
                  </p:ext>
                </p:extLst>
              </p:nvPr>
            </p:nvGraphicFramePr>
            <p:xfrm>
              <a:off x="695400" y="2320645"/>
              <a:ext cx="5040000" cy="2431415"/>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0">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pl-PL" sz="1200" b="1" i="1" smtClean="0">
                                      <a:solidFill>
                                        <a:schemeClr val="tx1"/>
                                      </a:solidFill>
                                      <a:effectLst/>
                                      <a:latin typeface="Cambria Math" panose="02040503050406030204" pitchFamily="18" charset="0"/>
                                    </a:rPr>
                                    <m:t>𝟐</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0">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lnSpc>
                              <a:spcPct val="107000"/>
                            </a:lnSpc>
                            <a:spcAft>
                              <a:spcPts val="0"/>
                            </a:spcAft>
                          </a:pPr>
                          <a:r>
                            <a:rPr lang="pl-PL" sz="1200" b="1" kern="1200" dirty="0">
                              <a:solidFill>
                                <a:srgbClr val="FF0000"/>
                              </a:solidFill>
                              <a:effectLst/>
                              <a:latin typeface="+mn-lt"/>
                              <a:ea typeface="+mn-ea"/>
                              <a:cs typeface="+mn-cs"/>
                            </a:rPr>
                            <a:t>GFDL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FF0000"/>
                              </a:solidFill>
                              <a:effectLst/>
                              <a:latin typeface="+mn-lt"/>
                              <a:ea typeface="+mn-ea"/>
                              <a:cs typeface="+mn-cs"/>
                            </a:rPr>
                            <a:t>0.55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GFDL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0.02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ctr">
                            <a:lnSpc>
                              <a:spcPct val="107000"/>
                            </a:lnSpc>
                            <a:spcAft>
                              <a:spcPts val="0"/>
                            </a:spcAft>
                          </a:pPr>
                          <a:r>
                            <a:rPr lang="pl-PL" sz="1200" b="0" dirty="0">
                              <a:solidFill>
                                <a:schemeClr val="tx1"/>
                              </a:solidFill>
                              <a:effectLst/>
                            </a:rPr>
                            <a:t>MIROC</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17.58</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ACCESS</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39.01</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ctr">
                            <a:lnSpc>
                              <a:spcPct val="107000"/>
                            </a:lnSpc>
                            <a:spcAft>
                              <a:spcPts val="0"/>
                            </a:spcAft>
                          </a:pPr>
                          <a:r>
                            <a:rPr lang="pl-PL" sz="1200" b="0" dirty="0">
                              <a:solidFill>
                                <a:schemeClr val="tx1"/>
                              </a:solidFill>
                              <a:effectLst/>
                            </a:rPr>
                            <a:t>ACCESS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17.97</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MPI</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39.8</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ctr">
                            <a:lnSpc>
                              <a:spcPct val="107000"/>
                            </a:lnSpc>
                            <a:spcAft>
                              <a:spcPts val="0"/>
                            </a:spcAft>
                          </a:pPr>
                          <a:r>
                            <a:rPr lang="pl-PL" sz="1200" b="0" dirty="0">
                              <a:solidFill>
                                <a:schemeClr val="tx1"/>
                              </a:solidFill>
                              <a:effectLst/>
                            </a:rPr>
                            <a:t>CanESM5</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18.55</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MIROC</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39.82</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gn="ctr">
                            <a:lnSpc>
                              <a:spcPct val="107000"/>
                            </a:lnSpc>
                            <a:spcAft>
                              <a:spcPts val="0"/>
                            </a:spcAft>
                          </a:pPr>
                          <a:r>
                            <a:rPr lang="pl-PL" sz="1200" b="0" dirty="0">
                              <a:solidFill>
                                <a:schemeClr val="tx1"/>
                              </a:solidFill>
                              <a:effectLst/>
                            </a:rPr>
                            <a:t>BCC</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20.17</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CanESM5</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40.55</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pPr algn="ctr">
                            <a:lnSpc>
                              <a:spcPct val="107000"/>
                            </a:lnSpc>
                            <a:spcAft>
                              <a:spcPts val="0"/>
                            </a:spcAft>
                          </a:pPr>
                          <a:r>
                            <a:rPr lang="pl-PL" sz="1200" b="0" dirty="0">
                              <a:solidFill>
                                <a:schemeClr val="tx1"/>
                              </a:solidFill>
                              <a:effectLst/>
                            </a:rPr>
                            <a:t>MRI</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20.29</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MRI</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41.05</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0">
                    <a:tc>
                      <a:txBody>
                        <a:bodyPr/>
                        <a:lstStyle/>
                        <a:p>
                          <a:pPr algn="ctr">
                            <a:lnSpc>
                              <a:spcPct val="107000"/>
                            </a:lnSpc>
                            <a:spcAft>
                              <a:spcPts val="0"/>
                            </a:spcAft>
                          </a:pPr>
                          <a:r>
                            <a:rPr lang="pl-PL" sz="1200" b="0" dirty="0">
                              <a:solidFill>
                                <a:schemeClr val="tx1"/>
                              </a:solidFill>
                              <a:effectLst/>
                            </a:rPr>
                            <a:t>MPI</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20.88</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BCC</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41.83</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lnSpc>
                              <a:spcPct val="107000"/>
                            </a:lnSpc>
                            <a:spcAft>
                              <a:spcPts val="0"/>
                            </a:spcAft>
                          </a:pPr>
                          <a:r>
                            <a:rPr lang="pl-PL" sz="1200" b="0" dirty="0">
                              <a:solidFill>
                                <a:schemeClr val="tx1"/>
                              </a:solidFill>
                              <a:effectLst/>
                            </a:rPr>
                            <a:t>GISS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21.39</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GISS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42.68</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0">
                    <a:tc>
                      <a:txBody>
                        <a:bodyPr/>
                        <a:lstStyle/>
                        <a:p>
                          <a:pPr algn="ctr">
                            <a:lnSpc>
                              <a:spcPct val="107000"/>
                            </a:lnSpc>
                            <a:spcAft>
                              <a:spcPts val="0"/>
                            </a:spcAft>
                          </a:pPr>
                          <a:r>
                            <a:rPr lang="pl-PL" sz="1200" b="0" dirty="0">
                              <a:solidFill>
                                <a:schemeClr val="tx1"/>
                              </a:solidFill>
                              <a:effectLst/>
                            </a:rPr>
                            <a:t>ALL</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21.43</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ALL</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43.01</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0">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10.51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3.55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0">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10.75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40.48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Choice>
        <mc:Fallback xmlns="">
          <p:graphicFrame>
            <p:nvGraphicFramePr>
              <p:cNvPr id="7" name="Tabela 6"/>
              <p:cNvGraphicFramePr>
                <a:graphicFrameLocks noGrp="1"/>
              </p:cNvGraphicFramePr>
              <p:nvPr>
                <p:extLst>
                  <p:ext uri="{D42A27DB-BD31-4B8C-83A1-F6EECF244321}">
                    <p14:modId xmlns:p14="http://schemas.microsoft.com/office/powerpoint/2010/main" val="3422648968"/>
                  </p:ext>
                </p:extLst>
              </p:nvPr>
            </p:nvGraphicFramePr>
            <p:xfrm>
              <a:off x="695400" y="2320645"/>
              <a:ext cx="5040000" cy="2535047"/>
            </p:xfrm>
            <a:graphic>
              <a:graphicData uri="http://schemas.openxmlformats.org/drawingml/2006/table">
                <a:tbl>
                  <a:tblPr firstRow="1" firstCol="1" bandRow="1">
                    <a:tableStyleId>{B301B821-A1FF-4177-AEE7-76D212191A09}</a:tableStyleId>
                  </a:tblPr>
                  <a:tblGrid>
                    <a:gridCol w="1260000">
                      <a:extLst>
                        <a:ext uri="{9D8B030D-6E8A-4147-A177-3AD203B41FA5}">
                          <a16:colId xmlns="" xmlns:a16="http://schemas.microsoft.com/office/drawing/2014/main" xmlns:a14="http://schemas.microsoft.com/office/drawing/2010/main" val="20000"/>
                        </a:ext>
                      </a:extLst>
                    </a:gridCol>
                    <a:gridCol w="1260000">
                      <a:extLst>
                        <a:ext uri="{9D8B030D-6E8A-4147-A177-3AD203B41FA5}">
                          <a16:colId xmlns="" xmlns:a16="http://schemas.microsoft.com/office/drawing/2014/main" xmlns:a14="http://schemas.microsoft.com/office/drawing/2010/main" val="20001"/>
                        </a:ext>
                      </a:extLst>
                    </a:gridCol>
                    <a:gridCol w="1260000">
                      <a:extLst>
                        <a:ext uri="{9D8B030D-6E8A-4147-A177-3AD203B41FA5}">
                          <a16:colId xmlns="" xmlns:a16="http://schemas.microsoft.com/office/drawing/2014/main" xmlns:a14="http://schemas.microsoft.com/office/drawing/2010/main" val="20002"/>
                        </a:ext>
                      </a:extLst>
                    </a:gridCol>
                    <a:gridCol w="1260000">
                      <a:extLst>
                        <a:ext uri="{9D8B030D-6E8A-4147-A177-3AD203B41FA5}">
                          <a16:colId xmlns="" xmlns:a16="http://schemas.microsoft.com/office/drawing/2014/main" xmlns:a14="http://schemas.microsoft.com/office/drawing/2010/main" val="20003"/>
                        </a:ext>
                      </a:extLst>
                    </a:gridCol>
                  </a:tblGrid>
                  <a:tr h="186563">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242" t="-19355" r="-100242" b="-1290323"/>
                          </a:stretch>
                        </a:blipFill>
                      </a:tcPr>
                    </a:tc>
                    <a:tc hMerge="1">
                      <a:txBody>
                        <a:bodyPr/>
                        <a:lstStyle/>
                        <a:p>
                          <a:endParaRPr lang="pl-PL"/>
                        </a:p>
                      </a:txBody>
                      <a:tcPr/>
                    </a:tc>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100484" t="-19355" r="-484" b="-1290323"/>
                          </a:stretch>
                        </a:blipFill>
                      </a:tcPr>
                    </a:tc>
                    <a:tc hMerge="1">
                      <a:txBody>
                        <a:bodyPr/>
                        <a:lstStyle/>
                        <a:p>
                          <a:endParaRPr lang="pl-PL"/>
                        </a:p>
                      </a:txBody>
                      <a:tcPr/>
                    </a:tc>
                    <a:extLst>
                      <a:ext uri="{0D108BD9-81ED-4DB2-BD59-A6C34878D82A}">
                        <a16:rowId xmlns="" xmlns:a16="http://schemas.microsoft.com/office/drawing/2014/main" xmlns:a14="http://schemas.microsoft.com/office/drawing/2010/main" val="10000"/>
                      </a:ext>
                    </a:extLst>
                  </a:tr>
                  <a:tr h="195707">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1"/>
                      </a:ext>
                    </a:extLst>
                  </a:tr>
                  <a:tr h="195707">
                    <a:tc>
                      <a:txBody>
                        <a:bodyPr/>
                        <a:lstStyle/>
                        <a:p>
                          <a:pPr algn="ctr">
                            <a:lnSpc>
                              <a:spcPct val="107000"/>
                            </a:lnSpc>
                            <a:spcAft>
                              <a:spcPts val="0"/>
                            </a:spcAft>
                          </a:pPr>
                          <a:r>
                            <a:rPr lang="pl-PL" sz="1200" b="1" kern="1200" dirty="0">
                              <a:solidFill>
                                <a:srgbClr val="FF0000"/>
                              </a:solidFill>
                              <a:effectLst/>
                              <a:latin typeface="+mn-lt"/>
                              <a:ea typeface="+mn-ea"/>
                              <a:cs typeface="+mn-cs"/>
                            </a:rPr>
                            <a:t>GFDL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FF0000"/>
                              </a:solidFill>
                              <a:effectLst/>
                              <a:latin typeface="+mn-lt"/>
                              <a:ea typeface="+mn-ea"/>
                              <a:cs typeface="+mn-cs"/>
                            </a:rPr>
                            <a:t>0.55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GFDL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0.02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2"/>
                      </a:ext>
                    </a:extLst>
                  </a:tr>
                  <a:tr h="195707">
                    <a:tc>
                      <a:txBody>
                        <a:bodyPr/>
                        <a:lstStyle/>
                        <a:p>
                          <a:pPr algn="ctr">
                            <a:lnSpc>
                              <a:spcPct val="107000"/>
                            </a:lnSpc>
                            <a:spcAft>
                              <a:spcPts val="0"/>
                            </a:spcAft>
                          </a:pPr>
                          <a:r>
                            <a:rPr lang="pl-PL" sz="1200" b="0" dirty="0">
                              <a:solidFill>
                                <a:schemeClr val="tx1"/>
                              </a:solidFill>
                              <a:effectLst/>
                            </a:rPr>
                            <a:t>MIROC</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17.58</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ACCESS</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39.01</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3"/>
                      </a:ext>
                    </a:extLst>
                  </a:tr>
                  <a:tr h="195707">
                    <a:tc>
                      <a:txBody>
                        <a:bodyPr/>
                        <a:lstStyle/>
                        <a:p>
                          <a:pPr algn="ctr">
                            <a:lnSpc>
                              <a:spcPct val="107000"/>
                            </a:lnSpc>
                            <a:spcAft>
                              <a:spcPts val="0"/>
                            </a:spcAft>
                          </a:pPr>
                          <a:r>
                            <a:rPr lang="pl-PL" sz="1200" b="0" dirty="0">
                              <a:solidFill>
                                <a:schemeClr val="tx1"/>
                              </a:solidFill>
                              <a:effectLst/>
                            </a:rPr>
                            <a:t>ACCESS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17.97</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MPI</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39.8</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4"/>
                      </a:ext>
                    </a:extLst>
                  </a:tr>
                  <a:tr h="195707">
                    <a:tc>
                      <a:txBody>
                        <a:bodyPr/>
                        <a:lstStyle/>
                        <a:p>
                          <a:pPr algn="ctr">
                            <a:lnSpc>
                              <a:spcPct val="107000"/>
                            </a:lnSpc>
                            <a:spcAft>
                              <a:spcPts val="0"/>
                            </a:spcAft>
                          </a:pPr>
                          <a:r>
                            <a:rPr lang="pl-PL" sz="1200" b="0" dirty="0">
                              <a:solidFill>
                                <a:schemeClr val="tx1"/>
                              </a:solidFill>
                              <a:effectLst/>
                            </a:rPr>
                            <a:t>CanESM5</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18.55</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MIROC</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39.82</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5"/>
                      </a:ext>
                    </a:extLst>
                  </a:tr>
                  <a:tr h="195707">
                    <a:tc>
                      <a:txBody>
                        <a:bodyPr/>
                        <a:lstStyle/>
                        <a:p>
                          <a:pPr algn="ctr">
                            <a:lnSpc>
                              <a:spcPct val="107000"/>
                            </a:lnSpc>
                            <a:spcAft>
                              <a:spcPts val="0"/>
                            </a:spcAft>
                          </a:pPr>
                          <a:r>
                            <a:rPr lang="pl-PL" sz="1200" b="0" dirty="0">
                              <a:solidFill>
                                <a:schemeClr val="tx1"/>
                              </a:solidFill>
                              <a:effectLst/>
                            </a:rPr>
                            <a:t>BCC</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20.17</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CanESM5</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40.55</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6"/>
                      </a:ext>
                    </a:extLst>
                  </a:tr>
                  <a:tr h="195707">
                    <a:tc>
                      <a:txBody>
                        <a:bodyPr/>
                        <a:lstStyle/>
                        <a:p>
                          <a:pPr algn="ctr">
                            <a:lnSpc>
                              <a:spcPct val="107000"/>
                            </a:lnSpc>
                            <a:spcAft>
                              <a:spcPts val="0"/>
                            </a:spcAft>
                          </a:pPr>
                          <a:r>
                            <a:rPr lang="pl-PL" sz="1200" b="0" dirty="0">
                              <a:solidFill>
                                <a:schemeClr val="tx1"/>
                              </a:solidFill>
                              <a:effectLst/>
                            </a:rPr>
                            <a:t>MRI</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20.29</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MRI</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41.05</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7"/>
                      </a:ext>
                    </a:extLst>
                  </a:tr>
                  <a:tr h="195707">
                    <a:tc>
                      <a:txBody>
                        <a:bodyPr/>
                        <a:lstStyle/>
                        <a:p>
                          <a:pPr algn="ctr">
                            <a:lnSpc>
                              <a:spcPct val="107000"/>
                            </a:lnSpc>
                            <a:spcAft>
                              <a:spcPts val="0"/>
                            </a:spcAft>
                          </a:pPr>
                          <a:r>
                            <a:rPr lang="pl-PL" sz="1200" b="0" dirty="0">
                              <a:solidFill>
                                <a:schemeClr val="tx1"/>
                              </a:solidFill>
                              <a:effectLst/>
                            </a:rPr>
                            <a:t>MPI</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20.88</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BCC</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41.83</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8"/>
                      </a:ext>
                    </a:extLst>
                  </a:tr>
                  <a:tr h="195707">
                    <a:tc>
                      <a:txBody>
                        <a:bodyPr/>
                        <a:lstStyle/>
                        <a:p>
                          <a:pPr algn="ctr">
                            <a:lnSpc>
                              <a:spcPct val="107000"/>
                            </a:lnSpc>
                            <a:spcAft>
                              <a:spcPts val="0"/>
                            </a:spcAft>
                          </a:pPr>
                          <a:r>
                            <a:rPr lang="pl-PL" sz="1200" b="0" dirty="0">
                              <a:solidFill>
                                <a:schemeClr val="tx1"/>
                              </a:solidFill>
                              <a:effectLst/>
                            </a:rPr>
                            <a:t>GISS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21.39</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GISS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42.68</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9"/>
                      </a:ext>
                    </a:extLst>
                  </a:tr>
                  <a:tr h="195707">
                    <a:tc>
                      <a:txBody>
                        <a:bodyPr/>
                        <a:lstStyle/>
                        <a:p>
                          <a:pPr algn="ctr">
                            <a:lnSpc>
                              <a:spcPct val="107000"/>
                            </a:lnSpc>
                            <a:spcAft>
                              <a:spcPts val="0"/>
                            </a:spcAft>
                          </a:pPr>
                          <a:r>
                            <a:rPr lang="pl-PL" sz="1200" b="0" dirty="0">
                              <a:solidFill>
                                <a:schemeClr val="tx1"/>
                              </a:solidFill>
                              <a:effectLst/>
                            </a:rPr>
                            <a:t>ALL</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21.43</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ALL</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43.01</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0"/>
                      </a:ext>
                    </a:extLst>
                  </a:tr>
                  <a:tr h="195707">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10.51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3.55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1"/>
                      </a:ext>
                    </a:extLst>
                  </a:tr>
                  <a:tr h="195707">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10.75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40.48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2"/>
                      </a:ext>
                    </a:extLst>
                  </a:tr>
                </a:tbl>
              </a:graphicData>
            </a:graphic>
          </p:graphicFrame>
        </mc:Fallback>
      </mc:AlternateContent>
      <p:sp>
        <p:nvSpPr>
          <p:cNvPr id="8" name="Rectangle 1"/>
          <p:cNvSpPr>
            <a:spLocks noChangeArrowheads="1"/>
          </p:cNvSpPr>
          <p:nvPr/>
        </p:nvSpPr>
        <p:spPr bwMode="auto">
          <a:xfrm>
            <a:off x="695400" y="1665590"/>
            <a:ext cx="504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A7</a:t>
            </a:r>
            <a:r>
              <a:rPr kumimoji="0" lang="pl-PL"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Absolute values of differences of nonseasonal variance in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1</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and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2</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between GAO and HAM from CMIP6 </a:t>
            </a:r>
            <a:endParaRPr kumimoji="0" lang="pl-PL" altLang="pl-PL" sz="16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9" name="Tabela 8"/>
              <p:cNvGraphicFramePr>
                <a:graphicFrameLocks noGrp="1"/>
              </p:cNvGraphicFramePr>
              <p:nvPr>
                <p:extLst>
                  <p:ext uri="{D42A27DB-BD31-4B8C-83A1-F6EECF244321}">
                    <p14:modId xmlns:p14="http://schemas.microsoft.com/office/powerpoint/2010/main" val="2842745384"/>
                  </p:ext>
                </p:extLst>
              </p:nvPr>
            </p:nvGraphicFramePr>
            <p:xfrm>
              <a:off x="6456040" y="2325726"/>
              <a:ext cx="5040000" cy="2431415"/>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0">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pl-PL" sz="1200" b="1" i="1" smtClean="0">
                                      <a:solidFill>
                                        <a:schemeClr val="tx1"/>
                                      </a:solidFill>
                                      <a:effectLst/>
                                      <a:latin typeface="Cambria Math" panose="02040503050406030204" pitchFamily="18" charset="0"/>
                                    </a:rPr>
                                    <m:t>𝟐</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0">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a:solidFill>
                                <a:schemeClr val="tx1"/>
                              </a:solidFill>
                              <a:effectLst/>
                            </a:rPr>
                            <a:t>Model</a:t>
                          </a:r>
                          <a:endParaRPr lang="pl-PL"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lnSpc>
                              <a:spcPct val="107000"/>
                            </a:lnSpc>
                            <a:spcAft>
                              <a:spcPts val="0"/>
                            </a:spcAft>
                          </a:pPr>
                          <a:r>
                            <a:rPr lang="pl-PL" sz="1200" b="0" dirty="0">
                              <a:solidFill>
                                <a:schemeClr val="tx1"/>
                              </a:solidFill>
                              <a:effectLst/>
                            </a:rPr>
                            <a:t>ACCESS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-0.21</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GFDL</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-0.28</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ctr">
                            <a:lnSpc>
                              <a:spcPct val="107000"/>
                            </a:lnSpc>
                            <a:spcAft>
                              <a:spcPts val="0"/>
                            </a:spcAft>
                          </a:pPr>
                          <a:r>
                            <a:rPr lang="pl-PL" sz="1200" b="0">
                              <a:solidFill>
                                <a:schemeClr val="tx1"/>
                              </a:solidFill>
                              <a:effectLst/>
                            </a:rPr>
                            <a:t>MIROC</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-0.13</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MRI</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-0.16</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ctr">
                            <a:lnSpc>
                              <a:spcPct val="107000"/>
                            </a:lnSpc>
                            <a:spcAft>
                              <a:spcPts val="0"/>
                            </a:spcAft>
                          </a:pPr>
                          <a:r>
                            <a:rPr lang="pl-PL" sz="1200" b="0">
                              <a:solidFill>
                                <a:schemeClr val="tx1"/>
                              </a:solidFill>
                              <a:effectLst/>
                            </a:rPr>
                            <a:t>GFDL</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-0.09</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BCC</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-0.05</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ctr">
                            <a:lnSpc>
                              <a:spcPct val="107000"/>
                            </a:lnSpc>
                            <a:spcAft>
                              <a:spcPts val="0"/>
                            </a:spcAft>
                          </a:pPr>
                          <a:r>
                            <a:rPr lang="pl-PL" sz="1200" b="0">
                              <a:solidFill>
                                <a:schemeClr val="tx1"/>
                              </a:solidFill>
                              <a:effectLst/>
                            </a:rPr>
                            <a:t>MPI</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-0.07</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CanESM5</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0.05</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gn="ctr">
                            <a:lnSpc>
                              <a:spcPct val="107000"/>
                            </a:lnSpc>
                            <a:spcAft>
                              <a:spcPts val="0"/>
                            </a:spcAft>
                          </a:pPr>
                          <a:r>
                            <a:rPr lang="pl-PL" sz="1200" b="0">
                              <a:solidFill>
                                <a:schemeClr val="tx1"/>
                              </a:solidFill>
                              <a:effectLst/>
                            </a:rPr>
                            <a:t>CanESM5</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0.04</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GISS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0.07</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pPr algn="ctr">
                            <a:lnSpc>
                              <a:spcPct val="107000"/>
                            </a:lnSpc>
                            <a:spcAft>
                              <a:spcPts val="0"/>
                            </a:spcAft>
                          </a:pPr>
                          <a:r>
                            <a:rPr lang="pl-PL" sz="1200" b="0">
                              <a:solidFill>
                                <a:schemeClr val="tx1"/>
                              </a:solidFill>
                              <a:effectLst/>
                            </a:rPr>
                            <a:t>ALL</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0.06</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ACCESS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0.10</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0">
                    <a:tc>
                      <a:txBody>
                        <a:bodyPr/>
                        <a:lstStyle/>
                        <a:p>
                          <a:pPr algn="ctr">
                            <a:lnSpc>
                              <a:spcPct val="107000"/>
                            </a:lnSpc>
                            <a:spcAft>
                              <a:spcPts val="0"/>
                            </a:spcAft>
                          </a:pPr>
                          <a:r>
                            <a:rPr lang="pl-PL" sz="1200" b="0">
                              <a:solidFill>
                                <a:schemeClr val="tx1"/>
                              </a:solidFill>
                              <a:effectLst/>
                            </a:rPr>
                            <a:t>MRI</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0.17</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MPI</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0.23</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lnSpc>
                              <a:spcPct val="107000"/>
                            </a:lnSpc>
                            <a:spcAft>
                              <a:spcPts val="0"/>
                            </a:spcAft>
                          </a:pPr>
                          <a:r>
                            <a:rPr lang="pl-PL" sz="1200" b="0">
                              <a:solidFill>
                                <a:schemeClr val="tx1"/>
                              </a:solidFill>
                              <a:effectLst/>
                            </a:rPr>
                            <a:t>GISS</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0.19</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ALL</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0.30</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0">
                    <a:tc>
                      <a:txBody>
                        <a:bodyPr/>
                        <a:lstStyle/>
                        <a:p>
                          <a:pPr algn="ctr">
                            <a:lnSpc>
                              <a:spcPct val="107000"/>
                            </a:lnSpc>
                            <a:spcAft>
                              <a:spcPts val="0"/>
                            </a:spcAft>
                          </a:pPr>
                          <a:r>
                            <a:rPr lang="pl-PL" sz="1200" b="1" kern="1200" dirty="0">
                              <a:solidFill>
                                <a:srgbClr val="FF0000"/>
                              </a:solidFill>
                              <a:effectLst/>
                              <a:latin typeface="+mn-lt"/>
                              <a:ea typeface="+mn-ea"/>
                              <a:cs typeface="+mn-cs"/>
                            </a:rPr>
                            <a:t>BCC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FF0000"/>
                              </a:solidFill>
                              <a:effectLst/>
                              <a:latin typeface="+mn-lt"/>
                              <a:ea typeface="+mn-ea"/>
                              <a:cs typeface="+mn-cs"/>
                            </a:rPr>
                            <a:t>0.39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MIROC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0.49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0">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0">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Choice>
        <mc:Fallback xmlns="">
          <p:graphicFrame>
            <p:nvGraphicFramePr>
              <p:cNvPr id="9" name="Tabela 8"/>
              <p:cNvGraphicFramePr>
                <a:graphicFrameLocks noGrp="1"/>
              </p:cNvGraphicFramePr>
              <p:nvPr>
                <p:extLst>
                  <p:ext uri="{D42A27DB-BD31-4B8C-83A1-F6EECF244321}">
                    <p14:modId xmlns:p14="http://schemas.microsoft.com/office/powerpoint/2010/main" val="2842745384"/>
                  </p:ext>
                </p:extLst>
              </p:nvPr>
            </p:nvGraphicFramePr>
            <p:xfrm>
              <a:off x="6456040" y="2325726"/>
              <a:ext cx="5040000" cy="2535047"/>
            </p:xfrm>
            <a:graphic>
              <a:graphicData uri="http://schemas.openxmlformats.org/drawingml/2006/table">
                <a:tbl>
                  <a:tblPr firstRow="1" firstCol="1" bandRow="1">
                    <a:tableStyleId>{B301B821-A1FF-4177-AEE7-76D212191A09}</a:tableStyleId>
                  </a:tblPr>
                  <a:tblGrid>
                    <a:gridCol w="1260000">
                      <a:extLst>
                        <a:ext uri="{9D8B030D-6E8A-4147-A177-3AD203B41FA5}">
                          <a16:colId xmlns="" xmlns:a16="http://schemas.microsoft.com/office/drawing/2014/main" xmlns:a14="http://schemas.microsoft.com/office/drawing/2010/main" val="20000"/>
                        </a:ext>
                      </a:extLst>
                    </a:gridCol>
                    <a:gridCol w="1260000">
                      <a:extLst>
                        <a:ext uri="{9D8B030D-6E8A-4147-A177-3AD203B41FA5}">
                          <a16:colId xmlns="" xmlns:a16="http://schemas.microsoft.com/office/drawing/2014/main" xmlns:a14="http://schemas.microsoft.com/office/drawing/2010/main" val="20001"/>
                        </a:ext>
                      </a:extLst>
                    </a:gridCol>
                    <a:gridCol w="1260000">
                      <a:extLst>
                        <a:ext uri="{9D8B030D-6E8A-4147-A177-3AD203B41FA5}">
                          <a16:colId xmlns="" xmlns:a16="http://schemas.microsoft.com/office/drawing/2014/main" xmlns:a14="http://schemas.microsoft.com/office/drawing/2010/main" val="20002"/>
                        </a:ext>
                      </a:extLst>
                    </a:gridCol>
                    <a:gridCol w="1260000">
                      <a:extLst>
                        <a:ext uri="{9D8B030D-6E8A-4147-A177-3AD203B41FA5}">
                          <a16:colId xmlns="" xmlns:a16="http://schemas.microsoft.com/office/drawing/2014/main" xmlns:a14="http://schemas.microsoft.com/office/drawing/2010/main" val="20003"/>
                        </a:ext>
                      </a:extLst>
                    </a:gridCol>
                  </a:tblGrid>
                  <a:tr h="186563">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242" t="-19355" r="-100242" b="-1290323"/>
                          </a:stretch>
                        </a:blipFill>
                      </a:tcPr>
                    </a:tc>
                    <a:tc hMerge="1">
                      <a:txBody>
                        <a:bodyPr/>
                        <a:lstStyle/>
                        <a:p>
                          <a:endParaRPr lang="pl-PL"/>
                        </a:p>
                      </a:txBody>
                      <a:tcPr/>
                    </a:tc>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00484" t="-19355" r="-484" b="-1290323"/>
                          </a:stretch>
                        </a:blipFill>
                      </a:tcPr>
                    </a:tc>
                    <a:tc hMerge="1">
                      <a:txBody>
                        <a:bodyPr/>
                        <a:lstStyle/>
                        <a:p>
                          <a:endParaRPr lang="pl-PL"/>
                        </a:p>
                      </a:txBody>
                      <a:tcPr/>
                    </a:tc>
                    <a:extLst>
                      <a:ext uri="{0D108BD9-81ED-4DB2-BD59-A6C34878D82A}">
                        <a16:rowId xmlns="" xmlns:a16="http://schemas.microsoft.com/office/drawing/2014/main" xmlns:a14="http://schemas.microsoft.com/office/drawing/2010/main" val="10000"/>
                      </a:ext>
                    </a:extLst>
                  </a:tr>
                  <a:tr h="195707">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a:solidFill>
                                <a:schemeClr val="tx1"/>
                              </a:solidFill>
                              <a:effectLst/>
                            </a:rPr>
                            <a:t>Model</a:t>
                          </a:r>
                          <a:endParaRPr lang="pl-PL"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1"/>
                      </a:ext>
                    </a:extLst>
                  </a:tr>
                  <a:tr h="195707">
                    <a:tc>
                      <a:txBody>
                        <a:bodyPr/>
                        <a:lstStyle/>
                        <a:p>
                          <a:pPr algn="ctr">
                            <a:lnSpc>
                              <a:spcPct val="107000"/>
                            </a:lnSpc>
                            <a:spcAft>
                              <a:spcPts val="0"/>
                            </a:spcAft>
                          </a:pPr>
                          <a:r>
                            <a:rPr lang="pl-PL" sz="1200" b="0" dirty="0">
                              <a:solidFill>
                                <a:schemeClr val="tx1"/>
                              </a:solidFill>
                              <a:effectLst/>
                            </a:rPr>
                            <a:t>ACCESS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-0.21</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GFDL</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-0.28</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2"/>
                      </a:ext>
                    </a:extLst>
                  </a:tr>
                  <a:tr h="195707">
                    <a:tc>
                      <a:txBody>
                        <a:bodyPr/>
                        <a:lstStyle/>
                        <a:p>
                          <a:pPr algn="ctr">
                            <a:lnSpc>
                              <a:spcPct val="107000"/>
                            </a:lnSpc>
                            <a:spcAft>
                              <a:spcPts val="0"/>
                            </a:spcAft>
                          </a:pPr>
                          <a:r>
                            <a:rPr lang="pl-PL" sz="1200" b="0">
                              <a:solidFill>
                                <a:schemeClr val="tx1"/>
                              </a:solidFill>
                              <a:effectLst/>
                            </a:rPr>
                            <a:t>MIROC</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-0.13</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MRI</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-0.16</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3"/>
                      </a:ext>
                    </a:extLst>
                  </a:tr>
                  <a:tr h="195707">
                    <a:tc>
                      <a:txBody>
                        <a:bodyPr/>
                        <a:lstStyle/>
                        <a:p>
                          <a:pPr algn="ctr">
                            <a:lnSpc>
                              <a:spcPct val="107000"/>
                            </a:lnSpc>
                            <a:spcAft>
                              <a:spcPts val="0"/>
                            </a:spcAft>
                          </a:pPr>
                          <a:r>
                            <a:rPr lang="pl-PL" sz="1200" b="0">
                              <a:solidFill>
                                <a:schemeClr val="tx1"/>
                              </a:solidFill>
                              <a:effectLst/>
                            </a:rPr>
                            <a:t>GFDL</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-0.09</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BCC</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-0.05</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4"/>
                      </a:ext>
                    </a:extLst>
                  </a:tr>
                  <a:tr h="195707">
                    <a:tc>
                      <a:txBody>
                        <a:bodyPr/>
                        <a:lstStyle/>
                        <a:p>
                          <a:pPr algn="ctr">
                            <a:lnSpc>
                              <a:spcPct val="107000"/>
                            </a:lnSpc>
                            <a:spcAft>
                              <a:spcPts val="0"/>
                            </a:spcAft>
                          </a:pPr>
                          <a:r>
                            <a:rPr lang="pl-PL" sz="1200" b="0">
                              <a:solidFill>
                                <a:schemeClr val="tx1"/>
                              </a:solidFill>
                              <a:effectLst/>
                            </a:rPr>
                            <a:t>MPI</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-0.07</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CanESM5</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0.05</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5"/>
                      </a:ext>
                    </a:extLst>
                  </a:tr>
                  <a:tr h="195707">
                    <a:tc>
                      <a:txBody>
                        <a:bodyPr/>
                        <a:lstStyle/>
                        <a:p>
                          <a:pPr algn="ctr">
                            <a:lnSpc>
                              <a:spcPct val="107000"/>
                            </a:lnSpc>
                            <a:spcAft>
                              <a:spcPts val="0"/>
                            </a:spcAft>
                          </a:pPr>
                          <a:r>
                            <a:rPr lang="pl-PL" sz="1200" b="0">
                              <a:solidFill>
                                <a:schemeClr val="tx1"/>
                              </a:solidFill>
                              <a:effectLst/>
                            </a:rPr>
                            <a:t>CanESM5</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0.04</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GISS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0.07</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6"/>
                      </a:ext>
                    </a:extLst>
                  </a:tr>
                  <a:tr h="195707">
                    <a:tc>
                      <a:txBody>
                        <a:bodyPr/>
                        <a:lstStyle/>
                        <a:p>
                          <a:pPr algn="ctr">
                            <a:lnSpc>
                              <a:spcPct val="107000"/>
                            </a:lnSpc>
                            <a:spcAft>
                              <a:spcPts val="0"/>
                            </a:spcAft>
                          </a:pPr>
                          <a:r>
                            <a:rPr lang="pl-PL" sz="1200" b="0">
                              <a:solidFill>
                                <a:schemeClr val="tx1"/>
                              </a:solidFill>
                              <a:effectLst/>
                            </a:rPr>
                            <a:t>ALL</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0.06</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ACCESS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0.10</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7"/>
                      </a:ext>
                    </a:extLst>
                  </a:tr>
                  <a:tr h="195707">
                    <a:tc>
                      <a:txBody>
                        <a:bodyPr/>
                        <a:lstStyle/>
                        <a:p>
                          <a:pPr algn="ctr">
                            <a:lnSpc>
                              <a:spcPct val="107000"/>
                            </a:lnSpc>
                            <a:spcAft>
                              <a:spcPts val="0"/>
                            </a:spcAft>
                          </a:pPr>
                          <a:r>
                            <a:rPr lang="pl-PL" sz="1200" b="0">
                              <a:solidFill>
                                <a:schemeClr val="tx1"/>
                              </a:solidFill>
                              <a:effectLst/>
                            </a:rPr>
                            <a:t>MRI</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0.17</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MPI</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0.23</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8"/>
                      </a:ext>
                    </a:extLst>
                  </a:tr>
                  <a:tr h="195707">
                    <a:tc>
                      <a:txBody>
                        <a:bodyPr/>
                        <a:lstStyle/>
                        <a:p>
                          <a:pPr algn="ctr">
                            <a:lnSpc>
                              <a:spcPct val="107000"/>
                            </a:lnSpc>
                            <a:spcAft>
                              <a:spcPts val="0"/>
                            </a:spcAft>
                          </a:pPr>
                          <a:r>
                            <a:rPr lang="pl-PL" sz="1200" b="0">
                              <a:solidFill>
                                <a:schemeClr val="tx1"/>
                              </a:solidFill>
                              <a:effectLst/>
                            </a:rPr>
                            <a:t>GISS</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solidFill>
                                <a:schemeClr val="tx1"/>
                              </a:solidFill>
                              <a:effectLst/>
                            </a:rPr>
                            <a:t>0.19</a:t>
                          </a:r>
                          <a:endParaRPr lang="pl-PL"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ALL</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chemeClr val="tx1"/>
                              </a:solidFill>
                              <a:effectLst/>
                            </a:rPr>
                            <a:t>0.30</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9"/>
                      </a:ext>
                    </a:extLst>
                  </a:tr>
                  <a:tr h="195707">
                    <a:tc>
                      <a:txBody>
                        <a:bodyPr/>
                        <a:lstStyle/>
                        <a:p>
                          <a:pPr algn="ctr">
                            <a:lnSpc>
                              <a:spcPct val="107000"/>
                            </a:lnSpc>
                            <a:spcAft>
                              <a:spcPts val="0"/>
                            </a:spcAft>
                          </a:pPr>
                          <a:r>
                            <a:rPr lang="pl-PL" sz="1200" b="1" kern="1200" dirty="0">
                              <a:solidFill>
                                <a:srgbClr val="FF0000"/>
                              </a:solidFill>
                              <a:effectLst/>
                              <a:latin typeface="+mn-lt"/>
                              <a:ea typeface="+mn-ea"/>
                              <a:cs typeface="+mn-cs"/>
                            </a:rPr>
                            <a:t>BCC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FF0000"/>
                              </a:solidFill>
                              <a:effectLst/>
                              <a:latin typeface="+mn-lt"/>
                              <a:ea typeface="+mn-ea"/>
                              <a:cs typeface="+mn-cs"/>
                            </a:rPr>
                            <a:t>0.39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MIROC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0.49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0"/>
                      </a:ext>
                    </a:extLst>
                  </a:tr>
                  <a:tr h="195707">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1"/>
                      </a:ext>
                    </a:extLst>
                  </a:tr>
                  <a:tr h="195707">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2"/>
                      </a:ext>
                    </a:extLst>
                  </a:tr>
                </a:tbl>
              </a:graphicData>
            </a:graphic>
          </p:graphicFrame>
        </mc:Fallback>
      </mc:AlternateContent>
      <p:sp>
        <p:nvSpPr>
          <p:cNvPr id="10" name="Rectangle 1"/>
          <p:cNvSpPr>
            <a:spLocks noChangeArrowheads="1"/>
          </p:cNvSpPr>
          <p:nvPr/>
        </p:nvSpPr>
        <p:spPr bwMode="auto">
          <a:xfrm>
            <a:off x="6454252" y="1665590"/>
            <a:ext cx="50417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A8.</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Correlation coefficients between GAO and HAM from CMIP6 for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1</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and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2</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endParaRPr kumimoji="0" lang="en-US" altLang="pl-PL"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92281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28</a:t>
            </a:fld>
            <a:endParaRPr lang="en-GB" dirty="0"/>
          </a:p>
        </p:txBody>
      </p:sp>
      <mc:AlternateContent xmlns:mc="http://schemas.openxmlformats.org/markup-compatibility/2006" xmlns:a14="http://schemas.microsoft.com/office/drawing/2010/main">
        <mc:Choice Requires="a14">
          <p:graphicFrame>
            <p:nvGraphicFramePr>
              <p:cNvPr id="8" name="Symbol zastępczy zawartości 6"/>
              <p:cNvGraphicFramePr>
                <a:graphicFrameLocks/>
              </p:cNvGraphicFramePr>
              <p:nvPr>
                <p:extLst>
                  <p:ext uri="{D42A27DB-BD31-4B8C-83A1-F6EECF244321}">
                    <p14:modId xmlns:p14="http://schemas.microsoft.com/office/powerpoint/2010/main" val="99072225"/>
                  </p:ext>
                </p:extLst>
              </p:nvPr>
            </p:nvGraphicFramePr>
            <p:xfrm>
              <a:off x="7020000" y="1879613"/>
              <a:ext cx="5040000" cy="3540534"/>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288000">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𝟏</m:t>
                                  </m:r>
                                </m:sub>
                              </m:sSub>
                            </m:oMath>
                          </a14:m>
                          <a:r>
                            <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b="0" dirty="0">
                              <a:solidFill>
                                <a:schemeClr val="tx1"/>
                              </a:solidFill>
                              <a:effectLst/>
                            </a:rPr>
                            <a:t>(mas)</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𝟐</m:t>
                                  </m:r>
                                </m:sub>
                              </m:sSub>
                            </m:oMath>
                          </a14:m>
                          <a:r>
                            <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b="0" dirty="0">
                              <a:solidFill>
                                <a:schemeClr val="tx1"/>
                              </a:solidFill>
                              <a:effectLst/>
                            </a:rPr>
                            <a:t>(mas)</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36000">
                    <a:tc>
                      <a:txBody>
                        <a:bodyPr/>
                        <a:lstStyle/>
                        <a:p>
                          <a:pPr algn="ctr">
                            <a:lnSpc>
                              <a:spcPct val="107000"/>
                            </a:lnSpc>
                            <a:spcAft>
                              <a:spcPts val="0"/>
                            </a:spcAft>
                          </a:pPr>
                          <a:r>
                            <a:rPr lang="en-US" sz="1600" b="1" dirty="0">
                              <a:solidFill>
                                <a:schemeClr val="tx1"/>
                              </a:solidFill>
                              <a:effectLst/>
                            </a:rPr>
                            <a:t>Model</a:t>
                          </a:r>
                          <a:endPar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1" dirty="0">
                              <a:solidFill>
                                <a:schemeClr val="tx1"/>
                              </a:solidFill>
                              <a:effectLst/>
                            </a:rPr>
                            <a:t>Difference (mas/year)</a:t>
                          </a:r>
                          <a:endPar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1">
                              <a:solidFill>
                                <a:schemeClr val="tx1"/>
                              </a:solidFill>
                              <a:effectLst/>
                            </a:rPr>
                            <a:t>Model</a:t>
                          </a:r>
                          <a:endParaRPr lang="pl-PL"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1" dirty="0">
                              <a:solidFill>
                                <a:schemeClr val="tx1"/>
                              </a:solidFill>
                              <a:effectLst/>
                            </a:rPr>
                            <a:t>Difference (mas/year)</a:t>
                          </a:r>
                          <a:endPar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000">
                    <a:tc>
                      <a:txBody>
                        <a:bodyPr/>
                        <a:lstStyle/>
                        <a:p>
                          <a:pPr algn="ctr">
                            <a:lnSpc>
                              <a:spcPct val="107000"/>
                            </a:lnSpc>
                            <a:spcAft>
                              <a:spcPts val="0"/>
                            </a:spcAft>
                          </a:pPr>
                          <a:r>
                            <a:rPr lang="pl-PL" sz="1600" b="0">
                              <a:solidFill>
                                <a:schemeClr val="tx1"/>
                              </a:solidFill>
                              <a:effectLst/>
                            </a:rPr>
                            <a:t>GFDL</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5.79</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CanESM5</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0.04</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000">
                    <a:tc>
                      <a:txBody>
                        <a:bodyPr/>
                        <a:lstStyle/>
                        <a:p>
                          <a:pPr algn="ctr">
                            <a:lnSpc>
                              <a:spcPct val="107000"/>
                            </a:lnSpc>
                            <a:spcAft>
                              <a:spcPts val="0"/>
                            </a:spcAft>
                          </a:pPr>
                          <a:r>
                            <a:rPr lang="pl-PL" sz="1600" b="0">
                              <a:solidFill>
                                <a:schemeClr val="tx1"/>
                              </a:solidFill>
                              <a:effectLst/>
                            </a:rPr>
                            <a:t>CanESM5</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5.92</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GFDL</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0.07</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6000">
                    <a:tc>
                      <a:txBody>
                        <a:bodyPr/>
                        <a:lstStyle/>
                        <a:p>
                          <a:pPr algn="ctr">
                            <a:lnSpc>
                              <a:spcPct val="107000"/>
                            </a:lnSpc>
                            <a:spcAft>
                              <a:spcPts val="0"/>
                            </a:spcAft>
                          </a:pPr>
                          <a:r>
                            <a:rPr lang="pl-PL" sz="1600" b="0">
                              <a:solidFill>
                                <a:schemeClr val="tx1"/>
                              </a:solidFill>
                              <a:effectLst/>
                            </a:rPr>
                            <a:t>GISS</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6.08</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MPI</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0.52</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6000">
                    <a:tc>
                      <a:txBody>
                        <a:bodyPr/>
                        <a:lstStyle/>
                        <a:p>
                          <a:pPr algn="ctr">
                            <a:lnSpc>
                              <a:spcPct val="107000"/>
                            </a:lnSpc>
                            <a:spcAft>
                              <a:spcPts val="0"/>
                            </a:spcAft>
                          </a:pPr>
                          <a:r>
                            <a:rPr lang="pl-PL" sz="1600" b="0">
                              <a:solidFill>
                                <a:schemeClr val="tx1"/>
                              </a:solidFill>
                              <a:effectLst/>
                            </a:rPr>
                            <a:t>MRI</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6.14</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MRI</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0.70</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6000">
                    <a:tc>
                      <a:txBody>
                        <a:bodyPr/>
                        <a:lstStyle/>
                        <a:p>
                          <a:pPr algn="ctr">
                            <a:lnSpc>
                              <a:spcPct val="107000"/>
                            </a:lnSpc>
                            <a:spcAft>
                              <a:spcPts val="0"/>
                            </a:spcAft>
                          </a:pPr>
                          <a:r>
                            <a:rPr lang="pl-PL" sz="1600" b="0">
                              <a:solidFill>
                                <a:schemeClr val="tx1"/>
                              </a:solidFill>
                              <a:effectLst/>
                            </a:rPr>
                            <a:t>BCC</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6.21</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BCC</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0.81</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000">
                    <a:tc>
                      <a:txBody>
                        <a:bodyPr/>
                        <a:lstStyle/>
                        <a:p>
                          <a:pPr algn="ctr">
                            <a:lnSpc>
                              <a:spcPct val="107000"/>
                            </a:lnSpc>
                            <a:spcAft>
                              <a:spcPts val="0"/>
                            </a:spcAft>
                          </a:pPr>
                          <a:r>
                            <a:rPr lang="pl-PL" sz="1600" b="0">
                              <a:solidFill>
                                <a:schemeClr val="tx1"/>
                              </a:solidFill>
                              <a:effectLst/>
                            </a:rPr>
                            <a:t>ALL</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6.26</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ALL</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0.82</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6000">
                    <a:tc>
                      <a:txBody>
                        <a:bodyPr/>
                        <a:lstStyle/>
                        <a:p>
                          <a:pPr algn="ctr">
                            <a:lnSpc>
                              <a:spcPct val="107000"/>
                            </a:lnSpc>
                            <a:spcAft>
                              <a:spcPts val="0"/>
                            </a:spcAft>
                          </a:pPr>
                          <a:r>
                            <a:rPr lang="pl-PL" sz="1600" b="0">
                              <a:solidFill>
                                <a:schemeClr val="tx1"/>
                              </a:solidFill>
                              <a:effectLst/>
                            </a:rPr>
                            <a:t>MPI</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6.30</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ACCESS</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1.02</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6000">
                    <a:tc>
                      <a:txBody>
                        <a:bodyPr/>
                        <a:lstStyle/>
                        <a:p>
                          <a:pPr algn="ctr">
                            <a:lnSpc>
                              <a:spcPct val="107000"/>
                            </a:lnSpc>
                            <a:spcAft>
                              <a:spcPts val="0"/>
                            </a:spcAft>
                          </a:pPr>
                          <a:r>
                            <a:rPr lang="pl-PL" sz="1600" b="0">
                              <a:solidFill>
                                <a:schemeClr val="tx1"/>
                              </a:solidFill>
                              <a:effectLst/>
                            </a:rPr>
                            <a:t>MIROC</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6.45</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GISS</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1.04</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6000">
                    <a:tc>
                      <a:txBody>
                        <a:bodyPr/>
                        <a:lstStyle/>
                        <a:p>
                          <a:pPr algn="ctr">
                            <a:lnSpc>
                              <a:spcPct val="107000"/>
                            </a:lnSpc>
                            <a:spcAft>
                              <a:spcPts val="0"/>
                            </a:spcAft>
                          </a:pPr>
                          <a:r>
                            <a:rPr lang="pl-PL" sz="1600" b="0">
                              <a:solidFill>
                                <a:schemeClr val="tx1"/>
                              </a:solidFill>
                              <a:effectLst/>
                            </a:rPr>
                            <a:t>ACCESS</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8.14</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MIROC</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1.37</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6000">
                    <a:tc>
                      <a:txBody>
                        <a:bodyPr/>
                        <a:lstStyle/>
                        <a:p>
                          <a:pPr algn="ctr">
                            <a:lnSpc>
                              <a:spcPct val="107000"/>
                            </a:lnSpc>
                            <a:spcAft>
                              <a:spcPts val="0"/>
                            </a:spcAft>
                          </a:pPr>
                          <a:r>
                            <a:rPr lang="pl-PL" sz="1600" b="0">
                              <a:solidFill>
                                <a:schemeClr val="tx1"/>
                              </a:solidFill>
                              <a:effectLst/>
                            </a:rPr>
                            <a:t>GRACE</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3.11</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GRACE</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1.81</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6000">
                    <a:tc>
                      <a:txBody>
                        <a:bodyPr/>
                        <a:lstStyle/>
                        <a:p>
                          <a:pPr algn="ctr">
                            <a:lnSpc>
                              <a:spcPct val="107000"/>
                            </a:lnSpc>
                            <a:spcAft>
                              <a:spcPts val="0"/>
                            </a:spcAft>
                          </a:pPr>
                          <a:r>
                            <a:rPr lang="pl-PL" sz="1600" b="0">
                              <a:solidFill>
                                <a:schemeClr val="tx1"/>
                              </a:solidFill>
                              <a:effectLst/>
                            </a:rPr>
                            <a:t>LSDM</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4.68</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LSDM</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3.53</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Choice>
        <mc:Fallback xmlns="">
          <p:graphicFrame>
            <p:nvGraphicFramePr>
              <p:cNvPr id="8" name="Symbol zastępczy zawartości 6"/>
              <p:cNvGraphicFramePr>
                <a:graphicFrameLocks/>
              </p:cNvGraphicFramePr>
              <p:nvPr>
                <p:extLst>
                  <p:ext uri="{D42A27DB-BD31-4B8C-83A1-F6EECF244321}">
                    <p14:modId xmlns:p14="http://schemas.microsoft.com/office/powerpoint/2010/main" val="99072225"/>
                  </p:ext>
                </p:extLst>
              </p:nvPr>
            </p:nvGraphicFramePr>
            <p:xfrm>
              <a:off x="7020000" y="1879613"/>
              <a:ext cx="5040000" cy="3668365"/>
            </p:xfrm>
            <a:graphic>
              <a:graphicData uri="http://schemas.openxmlformats.org/drawingml/2006/table">
                <a:tbl>
                  <a:tblPr firstRow="1" firstCol="1" bandRow="1">
                    <a:tableStyleId>{B301B821-A1FF-4177-AEE7-76D212191A09}</a:tableStyleId>
                  </a:tblPr>
                  <a:tblGrid>
                    <a:gridCol w="1260000">
                      <a:extLst>
                        <a:ext uri="{9D8B030D-6E8A-4147-A177-3AD203B41FA5}">
                          <a16:colId xmlns="" xmlns:a16="http://schemas.microsoft.com/office/drawing/2014/main" xmlns:a14="http://schemas.microsoft.com/office/drawing/2010/main" val="20000"/>
                        </a:ext>
                      </a:extLst>
                    </a:gridCol>
                    <a:gridCol w="1260000">
                      <a:extLst>
                        <a:ext uri="{9D8B030D-6E8A-4147-A177-3AD203B41FA5}">
                          <a16:colId xmlns="" xmlns:a16="http://schemas.microsoft.com/office/drawing/2014/main" xmlns:a14="http://schemas.microsoft.com/office/drawing/2010/main" val="20001"/>
                        </a:ext>
                      </a:extLst>
                    </a:gridCol>
                    <a:gridCol w="1260000">
                      <a:extLst>
                        <a:ext uri="{9D8B030D-6E8A-4147-A177-3AD203B41FA5}">
                          <a16:colId xmlns="" xmlns:a16="http://schemas.microsoft.com/office/drawing/2014/main" xmlns:a14="http://schemas.microsoft.com/office/drawing/2010/main" val="20002"/>
                        </a:ext>
                      </a:extLst>
                    </a:gridCol>
                    <a:gridCol w="1260000">
                      <a:extLst>
                        <a:ext uri="{9D8B030D-6E8A-4147-A177-3AD203B41FA5}">
                          <a16:colId xmlns="" xmlns:a16="http://schemas.microsoft.com/office/drawing/2014/main" xmlns:a14="http://schemas.microsoft.com/office/drawing/2010/main" val="20003"/>
                        </a:ext>
                      </a:extLst>
                    </a:gridCol>
                  </a:tblGrid>
                  <a:tr h="288000">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242" t="-12766" r="-100483" b="-1221277"/>
                          </a:stretch>
                        </a:blipFill>
                      </a:tcPr>
                    </a:tc>
                    <a:tc hMerge="1">
                      <a:txBody>
                        <a:bodyPr/>
                        <a:lstStyle/>
                        <a:p>
                          <a:endParaRPr lang="pl-PL"/>
                        </a:p>
                      </a:txBody>
                      <a:tcPr/>
                    </a:tc>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100242" t="-12766" r="-483" b="-1221277"/>
                          </a:stretch>
                        </a:blipFill>
                      </a:tcPr>
                    </a:tc>
                    <a:tc hMerge="1">
                      <a:txBody>
                        <a:bodyPr/>
                        <a:lstStyle/>
                        <a:p>
                          <a:endParaRPr lang="pl-PL"/>
                        </a:p>
                      </a:txBody>
                      <a:tcPr/>
                    </a:tc>
                    <a:extLst>
                      <a:ext uri="{0D108BD9-81ED-4DB2-BD59-A6C34878D82A}">
                        <a16:rowId xmlns="" xmlns:a16="http://schemas.microsoft.com/office/drawing/2014/main" xmlns:a14="http://schemas.microsoft.com/office/drawing/2010/main" val="10000"/>
                      </a:ext>
                    </a:extLst>
                  </a:tr>
                  <a:tr h="510223">
                    <a:tc>
                      <a:txBody>
                        <a:bodyPr/>
                        <a:lstStyle/>
                        <a:p>
                          <a:pPr algn="ctr">
                            <a:lnSpc>
                              <a:spcPct val="107000"/>
                            </a:lnSpc>
                            <a:spcAft>
                              <a:spcPts val="0"/>
                            </a:spcAft>
                          </a:pPr>
                          <a:r>
                            <a:rPr lang="en-US" sz="1600" b="1" dirty="0">
                              <a:solidFill>
                                <a:schemeClr val="tx1"/>
                              </a:solidFill>
                              <a:effectLst/>
                            </a:rPr>
                            <a:t>Model</a:t>
                          </a:r>
                          <a:endPar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1" dirty="0">
                              <a:solidFill>
                                <a:schemeClr val="tx1"/>
                              </a:solidFill>
                              <a:effectLst/>
                            </a:rPr>
                            <a:t>Difference (mas/year)</a:t>
                          </a:r>
                          <a:endPar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1">
                              <a:solidFill>
                                <a:schemeClr val="tx1"/>
                              </a:solidFill>
                              <a:effectLst/>
                            </a:rPr>
                            <a:t>Model</a:t>
                          </a:r>
                          <a:endParaRPr lang="pl-PL"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1" dirty="0">
                              <a:solidFill>
                                <a:schemeClr val="tx1"/>
                              </a:solidFill>
                              <a:effectLst/>
                            </a:rPr>
                            <a:t>Difference (mas/year)</a:t>
                          </a:r>
                          <a:endPar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1"/>
                      </a:ext>
                    </a:extLst>
                  </a:tr>
                  <a:tr h="260922">
                    <a:tc>
                      <a:txBody>
                        <a:bodyPr/>
                        <a:lstStyle/>
                        <a:p>
                          <a:pPr algn="ctr">
                            <a:lnSpc>
                              <a:spcPct val="107000"/>
                            </a:lnSpc>
                            <a:spcAft>
                              <a:spcPts val="0"/>
                            </a:spcAft>
                          </a:pPr>
                          <a:r>
                            <a:rPr lang="pl-PL" sz="1600" b="0">
                              <a:solidFill>
                                <a:schemeClr val="tx1"/>
                              </a:solidFill>
                              <a:effectLst/>
                            </a:rPr>
                            <a:t>GFDL</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5.79</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CanESM5</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0.04</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2"/>
                      </a:ext>
                    </a:extLst>
                  </a:tr>
                  <a:tr h="260922">
                    <a:tc>
                      <a:txBody>
                        <a:bodyPr/>
                        <a:lstStyle/>
                        <a:p>
                          <a:pPr algn="ctr">
                            <a:lnSpc>
                              <a:spcPct val="107000"/>
                            </a:lnSpc>
                            <a:spcAft>
                              <a:spcPts val="0"/>
                            </a:spcAft>
                          </a:pPr>
                          <a:r>
                            <a:rPr lang="pl-PL" sz="1600" b="0">
                              <a:solidFill>
                                <a:schemeClr val="tx1"/>
                              </a:solidFill>
                              <a:effectLst/>
                            </a:rPr>
                            <a:t>CanESM5</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5.92</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GFDL</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0.07</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3"/>
                      </a:ext>
                    </a:extLst>
                  </a:tr>
                  <a:tr h="260922">
                    <a:tc>
                      <a:txBody>
                        <a:bodyPr/>
                        <a:lstStyle/>
                        <a:p>
                          <a:pPr algn="ctr">
                            <a:lnSpc>
                              <a:spcPct val="107000"/>
                            </a:lnSpc>
                            <a:spcAft>
                              <a:spcPts val="0"/>
                            </a:spcAft>
                          </a:pPr>
                          <a:r>
                            <a:rPr lang="pl-PL" sz="1600" b="0">
                              <a:solidFill>
                                <a:schemeClr val="tx1"/>
                              </a:solidFill>
                              <a:effectLst/>
                            </a:rPr>
                            <a:t>GISS</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6.08</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MPI</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0.52</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4"/>
                      </a:ext>
                    </a:extLst>
                  </a:tr>
                  <a:tr h="260922">
                    <a:tc>
                      <a:txBody>
                        <a:bodyPr/>
                        <a:lstStyle/>
                        <a:p>
                          <a:pPr algn="ctr">
                            <a:lnSpc>
                              <a:spcPct val="107000"/>
                            </a:lnSpc>
                            <a:spcAft>
                              <a:spcPts val="0"/>
                            </a:spcAft>
                          </a:pPr>
                          <a:r>
                            <a:rPr lang="pl-PL" sz="1600" b="0">
                              <a:solidFill>
                                <a:schemeClr val="tx1"/>
                              </a:solidFill>
                              <a:effectLst/>
                            </a:rPr>
                            <a:t>MRI</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6.14</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MRI</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0.70</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5"/>
                      </a:ext>
                    </a:extLst>
                  </a:tr>
                  <a:tr h="260922">
                    <a:tc>
                      <a:txBody>
                        <a:bodyPr/>
                        <a:lstStyle/>
                        <a:p>
                          <a:pPr algn="ctr">
                            <a:lnSpc>
                              <a:spcPct val="107000"/>
                            </a:lnSpc>
                            <a:spcAft>
                              <a:spcPts val="0"/>
                            </a:spcAft>
                          </a:pPr>
                          <a:r>
                            <a:rPr lang="pl-PL" sz="1600" b="0">
                              <a:solidFill>
                                <a:schemeClr val="tx1"/>
                              </a:solidFill>
                              <a:effectLst/>
                            </a:rPr>
                            <a:t>BCC</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6.21</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BCC</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0.81</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6"/>
                      </a:ext>
                    </a:extLst>
                  </a:tr>
                  <a:tr h="260922">
                    <a:tc>
                      <a:txBody>
                        <a:bodyPr/>
                        <a:lstStyle/>
                        <a:p>
                          <a:pPr algn="ctr">
                            <a:lnSpc>
                              <a:spcPct val="107000"/>
                            </a:lnSpc>
                            <a:spcAft>
                              <a:spcPts val="0"/>
                            </a:spcAft>
                          </a:pPr>
                          <a:r>
                            <a:rPr lang="pl-PL" sz="1600" b="0">
                              <a:solidFill>
                                <a:schemeClr val="tx1"/>
                              </a:solidFill>
                              <a:effectLst/>
                            </a:rPr>
                            <a:t>ALL</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6.26</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ALL</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0.82</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7"/>
                      </a:ext>
                    </a:extLst>
                  </a:tr>
                  <a:tr h="260922">
                    <a:tc>
                      <a:txBody>
                        <a:bodyPr/>
                        <a:lstStyle/>
                        <a:p>
                          <a:pPr algn="ctr">
                            <a:lnSpc>
                              <a:spcPct val="107000"/>
                            </a:lnSpc>
                            <a:spcAft>
                              <a:spcPts val="0"/>
                            </a:spcAft>
                          </a:pPr>
                          <a:r>
                            <a:rPr lang="pl-PL" sz="1600" b="0">
                              <a:solidFill>
                                <a:schemeClr val="tx1"/>
                              </a:solidFill>
                              <a:effectLst/>
                            </a:rPr>
                            <a:t>MPI</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6.30</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ACCESS</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1.02</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8"/>
                      </a:ext>
                    </a:extLst>
                  </a:tr>
                  <a:tr h="260922">
                    <a:tc>
                      <a:txBody>
                        <a:bodyPr/>
                        <a:lstStyle/>
                        <a:p>
                          <a:pPr algn="ctr">
                            <a:lnSpc>
                              <a:spcPct val="107000"/>
                            </a:lnSpc>
                            <a:spcAft>
                              <a:spcPts val="0"/>
                            </a:spcAft>
                          </a:pPr>
                          <a:r>
                            <a:rPr lang="pl-PL" sz="1600" b="0">
                              <a:solidFill>
                                <a:schemeClr val="tx1"/>
                              </a:solidFill>
                              <a:effectLst/>
                            </a:rPr>
                            <a:t>MIROC</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6.45</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GISS</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1.04</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9"/>
                      </a:ext>
                    </a:extLst>
                  </a:tr>
                  <a:tr h="260922">
                    <a:tc>
                      <a:txBody>
                        <a:bodyPr/>
                        <a:lstStyle/>
                        <a:p>
                          <a:pPr algn="ctr">
                            <a:lnSpc>
                              <a:spcPct val="107000"/>
                            </a:lnSpc>
                            <a:spcAft>
                              <a:spcPts val="0"/>
                            </a:spcAft>
                          </a:pPr>
                          <a:r>
                            <a:rPr lang="pl-PL" sz="1600" b="0">
                              <a:solidFill>
                                <a:schemeClr val="tx1"/>
                              </a:solidFill>
                              <a:effectLst/>
                            </a:rPr>
                            <a:t>ACCESS</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8.14</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MIROC</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1.37</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0"/>
                      </a:ext>
                    </a:extLst>
                  </a:tr>
                  <a:tr h="260922">
                    <a:tc>
                      <a:txBody>
                        <a:bodyPr/>
                        <a:lstStyle/>
                        <a:p>
                          <a:pPr algn="ctr">
                            <a:lnSpc>
                              <a:spcPct val="107000"/>
                            </a:lnSpc>
                            <a:spcAft>
                              <a:spcPts val="0"/>
                            </a:spcAft>
                          </a:pPr>
                          <a:r>
                            <a:rPr lang="pl-PL" sz="1600" b="0">
                              <a:solidFill>
                                <a:schemeClr val="tx1"/>
                              </a:solidFill>
                              <a:effectLst/>
                            </a:rPr>
                            <a:t>GRACE</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3.11</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GRACE</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1.81</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1"/>
                      </a:ext>
                    </a:extLst>
                  </a:tr>
                  <a:tr h="260922">
                    <a:tc>
                      <a:txBody>
                        <a:bodyPr/>
                        <a:lstStyle/>
                        <a:p>
                          <a:pPr algn="ctr">
                            <a:lnSpc>
                              <a:spcPct val="107000"/>
                            </a:lnSpc>
                            <a:spcAft>
                              <a:spcPts val="0"/>
                            </a:spcAft>
                          </a:pPr>
                          <a:r>
                            <a:rPr lang="pl-PL" sz="1600" b="0">
                              <a:solidFill>
                                <a:schemeClr val="tx1"/>
                              </a:solidFill>
                              <a:effectLst/>
                            </a:rPr>
                            <a:t>LSDM</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4.68</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a:solidFill>
                                <a:schemeClr val="tx1"/>
                              </a:solidFill>
                              <a:effectLst/>
                            </a:rPr>
                            <a:t>LSDM</a:t>
                          </a:r>
                          <a:endParaRPr lang="pl-PL"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b="0" dirty="0">
                              <a:solidFill>
                                <a:schemeClr val="tx1"/>
                              </a:solidFill>
                              <a:effectLst/>
                            </a:rPr>
                            <a:t>3.53</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2"/>
                      </a:ext>
                    </a:extLst>
                  </a:tr>
                </a:tbl>
              </a:graphicData>
            </a:graphic>
          </p:graphicFrame>
        </mc:Fallback>
      </mc:AlternateContent>
      <p:sp>
        <p:nvSpPr>
          <p:cNvPr id="9" name="Rectangle 1"/>
          <p:cNvSpPr>
            <a:spLocks noChangeArrowheads="1"/>
          </p:cNvSpPr>
          <p:nvPr/>
        </p:nvSpPr>
        <p:spPr bwMode="auto">
          <a:xfrm>
            <a:off x="7011900" y="1294838"/>
            <a:ext cx="504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A9</a:t>
            </a:r>
            <a:r>
              <a:rPr kumimoji="0" lang="pl-PL"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Absolute values of trend differences in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1</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and χ</a:t>
            </a:r>
            <a:r>
              <a:rPr kumimoji="0" lang="en-US" altLang="pl-PL" sz="16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2</a:t>
            </a:r>
            <a:r>
              <a:rPr kumimoji="0" lang="en-US"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between GAO and HAM from CMIP6</a:t>
            </a:r>
            <a:endParaRPr kumimoji="0" lang="pl-PL" altLang="pl-PL" sz="1600" b="0" i="0" u="none" strike="noStrike" cap="none" normalizeH="0" baseline="0" dirty="0">
              <a:ln>
                <a:noFill/>
              </a:ln>
              <a:solidFill>
                <a:schemeClr val="tx1"/>
              </a:solidFill>
              <a:effectLst/>
              <a:latin typeface="Arial" panose="020B0604020202020204" pitchFamily="34" charset="0"/>
            </a:endParaRPr>
          </a:p>
        </p:txBody>
      </p:sp>
      <p:sp>
        <p:nvSpPr>
          <p:cNvPr id="10" name="pole tekstowe 9">
            <a:extLst>
              <a:ext uri="{FF2B5EF4-FFF2-40B4-BE49-F238E27FC236}">
                <a16:creationId xmlns:a16="http://schemas.microsoft.com/office/drawing/2014/main" id="{27315E62-C11F-401B-8F6D-6549F89D469F}"/>
              </a:ext>
            </a:extLst>
          </p:cNvPr>
          <p:cNvSpPr txBox="1"/>
          <p:nvPr/>
        </p:nvSpPr>
        <p:spPr>
          <a:xfrm>
            <a:off x="73960" y="5831188"/>
            <a:ext cx="6664847" cy="584775"/>
          </a:xfrm>
          <a:prstGeom prst="rect">
            <a:avLst/>
          </a:prstGeom>
          <a:noFill/>
        </p:spPr>
        <p:txBody>
          <a:bodyPr wrap="square" rtlCol="0">
            <a:spAutoFit/>
          </a:bodyPr>
          <a:lstStyle/>
          <a:p>
            <a:pPr algn="ctr"/>
            <a:r>
              <a:rPr lang="pl-PL" sz="1600" b="1" dirty="0">
                <a:solidFill>
                  <a:srgbClr val="002060"/>
                </a:solidFill>
                <a:latin typeface="Calibri" panose="020F0502020204030204" pitchFamily="34" charset="0"/>
                <a:cs typeface="Calibri" panose="020F0502020204030204" pitchFamily="34" charset="0"/>
              </a:rPr>
              <a:t>Fig. A2.</a:t>
            </a:r>
            <a:r>
              <a:rPr lang="pl-PL" sz="1600" dirty="0">
                <a:solidFill>
                  <a:srgbClr val="002060"/>
                </a:solidFill>
                <a:latin typeface="Calibri" panose="020F0502020204030204" pitchFamily="34" charset="0"/>
                <a:cs typeface="Calibri" panose="020F0502020204030204" pitchFamily="34" charset="0"/>
              </a:rPr>
              <a:t> </a:t>
            </a:r>
            <a:r>
              <a:rPr lang="en-GB" sz="1600" dirty="0">
                <a:solidFill>
                  <a:srgbClr val="002060"/>
                </a:solidFill>
                <a:latin typeface="Calibri" panose="020F0502020204030204" pitchFamily="34" charset="0"/>
                <a:cs typeface="Calibri" panose="020F0502020204030204" pitchFamily="34" charset="0"/>
              </a:rPr>
              <a:t>Trends in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1</a:t>
            </a:r>
            <a:r>
              <a:rPr lang="en-GB" sz="1600" dirty="0">
                <a:solidFill>
                  <a:srgbClr val="002060"/>
                </a:solidFill>
                <a:latin typeface="Calibri" panose="020F0502020204030204" pitchFamily="34" charset="0"/>
                <a:cs typeface="Calibri" panose="020F0502020204030204" pitchFamily="34" charset="0"/>
              </a:rPr>
              <a:t> and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2</a:t>
            </a:r>
            <a:r>
              <a:rPr lang="en-GB" sz="1600" dirty="0">
                <a:solidFill>
                  <a:srgbClr val="002060"/>
                </a:solidFill>
                <a:latin typeface="Calibri" panose="020F0502020204030204" pitchFamily="34" charset="0"/>
                <a:cs typeface="Calibri" panose="020F0502020204030204" pitchFamily="34" charset="0"/>
              </a:rPr>
              <a:t> components of GAO and HAM computed from GRACE, LSDM</a:t>
            </a:r>
            <a:r>
              <a:rPr lang="pl-PL" sz="1600" dirty="0">
                <a:solidFill>
                  <a:srgbClr val="002060"/>
                </a:solidFill>
                <a:latin typeface="Calibri" panose="020F0502020204030204" pitchFamily="34" charset="0"/>
                <a:cs typeface="Calibri" panose="020F0502020204030204" pitchFamily="34" charset="0"/>
              </a:rPr>
              <a:t> and </a:t>
            </a:r>
            <a:r>
              <a:rPr lang="pl-PL" sz="1600" dirty="0" err="1">
                <a:solidFill>
                  <a:srgbClr val="002060"/>
                </a:solidFill>
                <a:latin typeface="Calibri" panose="020F0502020204030204" pitchFamily="34" charset="0"/>
                <a:cs typeface="Calibri" panose="020F0502020204030204" pitchFamily="34" charset="0"/>
              </a:rPr>
              <a:t>mean</a:t>
            </a:r>
            <a:r>
              <a:rPr lang="pl-PL" sz="1600" dirty="0">
                <a:solidFill>
                  <a:srgbClr val="002060"/>
                </a:solidFill>
                <a:latin typeface="Calibri" panose="020F0502020204030204" pitchFamily="34" charset="0"/>
                <a:cs typeface="Calibri" panose="020F0502020204030204" pitchFamily="34" charset="0"/>
              </a:rPr>
              <a:t> of the </a:t>
            </a:r>
            <a:r>
              <a:rPr lang="pl-PL" sz="1600" dirty="0" err="1">
                <a:solidFill>
                  <a:srgbClr val="002060"/>
                </a:solidFill>
                <a:latin typeface="Calibri" panose="020F0502020204030204" pitchFamily="34" charset="0"/>
                <a:cs typeface="Calibri" panose="020F0502020204030204" pitchFamily="34" charset="0"/>
              </a:rPr>
              <a:t>grouped</a:t>
            </a:r>
            <a:r>
              <a:rPr lang="en-GB" sz="1600" dirty="0">
                <a:solidFill>
                  <a:srgbClr val="002060"/>
                </a:solidFill>
                <a:latin typeface="Calibri" panose="020F0502020204030204" pitchFamily="34" charset="0"/>
                <a:cs typeface="Calibri" panose="020F0502020204030204" pitchFamily="34" charset="0"/>
              </a:rPr>
              <a:t> CMIP6 models</a:t>
            </a:r>
          </a:p>
        </p:txBody>
      </p:sp>
      <p:sp>
        <p:nvSpPr>
          <p:cNvPr id="11" name="Tytuł 1"/>
          <p:cNvSpPr>
            <a:spLocks noGrp="1"/>
          </p:cNvSpPr>
          <p:nvPr>
            <p:ph type="title"/>
          </p:nvPr>
        </p:nvSpPr>
        <p:spPr>
          <a:xfrm>
            <a:off x="324465" y="136525"/>
            <a:ext cx="11503740" cy="630391"/>
          </a:xfrm>
        </p:spPr>
        <p:txBody>
          <a:bodyPr/>
          <a:lstStyle/>
          <a:p>
            <a:r>
              <a:rPr lang="en-US" dirty="0"/>
              <a:t>Grouped models</a:t>
            </a:r>
            <a:r>
              <a:rPr lang="pl-PL" dirty="0"/>
              <a:t> – Trend</a:t>
            </a:r>
            <a:endParaRPr lang="en-US" dirty="0"/>
          </a:p>
        </p:txBody>
      </p:sp>
      <p:sp>
        <p:nvSpPr>
          <p:cNvPr id="12" name="pole tekstowe 11"/>
          <p:cNvSpPr txBox="1"/>
          <p:nvPr/>
        </p:nvSpPr>
        <p:spPr>
          <a:xfrm>
            <a:off x="6838335" y="5589240"/>
            <a:ext cx="5378345" cy="1200329"/>
          </a:xfrm>
          <a:prstGeom prst="rect">
            <a:avLst/>
          </a:prstGeom>
          <a:noFill/>
        </p:spPr>
        <p:txBody>
          <a:bodyPr wrap="square" rtlCol="0">
            <a:spAutoFit/>
          </a:bodyPr>
          <a:lstStyle/>
          <a:p>
            <a:pPr algn="just"/>
            <a:r>
              <a:rPr lang="pl-PL" dirty="0">
                <a:latin typeface="Calibri" panose="020F0502020204030204" pitchFamily="34" charset="0"/>
                <a:cs typeface="Calibri" panose="020F0502020204030204" pitchFamily="34" charset="0"/>
              </a:rPr>
              <a:t>We</a:t>
            </a:r>
            <a:r>
              <a:rPr lang="pl-PL" b="1" dirty="0">
                <a:solidFill>
                  <a:srgbClr val="002060"/>
                </a:solidFill>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looked for a CMIP6 model </a:t>
            </a:r>
            <a:r>
              <a:rPr lang="en-US" dirty="0">
                <a:latin typeface="Calibri" panose="020F0502020204030204" pitchFamily="34" charset="0"/>
              </a:rPr>
              <a:t>that</a:t>
            </a:r>
            <a:r>
              <a:rPr lang="pl-PL" dirty="0">
                <a:latin typeface="Calibri" panose="020F0502020204030204" pitchFamily="34" charset="0"/>
              </a:rPr>
              <a:t> </a:t>
            </a:r>
            <a:r>
              <a:rPr lang="en-GB" dirty="0">
                <a:latin typeface="Calibri" panose="020F0502020204030204" pitchFamily="34" charset="0"/>
                <a:cs typeface="Calibri" panose="020F0502020204030204" pitchFamily="34" charset="0"/>
              </a:rPr>
              <a:t>provides the smallest difference in either amplitude or phase of the annual vector compared to the GAO vector</a:t>
            </a:r>
            <a:r>
              <a:rPr lang="pl-PL" dirty="0">
                <a:latin typeface="Calibri" panose="020F0502020204030204" pitchFamily="34" charset="0"/>
                <a:cs typeface="Calibri" panose="020F0502020204030204" pitchFamily="34" charset="0"/>
              </a:rPr>
              <a:t>.</a:t>
            </a:r>
          </a:p>
          <a:p>
            <a:endParaRPr lang="pl-PL" dirty="0"/>
          </a:p>
        </p:txBody>
      </p:sp>
      <p:pic>
        <p:nvPicPr>
          <p:cNvPr id="3" name="Obraz 2"/>
          <p:cNvPicPr>
            <a:picLocks noChangeAspect="1"/>
          </p:cNvPicPr>
          <p:nvPr/>
        </p:nvPicPr>
        <p:blipFill>
          <a:blip r:embed="rId3"/>
          <a:stretch>
            <a:fillRect/>
          </a:stretch>
        </p:blipFill>
        <p:spPr>
          <a:xfrm>
            <a:off x="72000" y="648000"/>
            <a:ext cx="6667852" cy="5184000"/>
          </a:xfrm>
          <a:prstGeom prst="rect">
            <a:avLst/>
          </a:prstGeom>
        </p:spPr>
      </p:pic>
    </p:spTree>
    <p:extLst>
      <p:ext uri="{BB962C8B-B14F-4D97-AF65-F5344CB8AC3E}">
        <p14:creationId xmlns:p14="http://schemas.microsoft.com/office/powerpoint/2010/main" val="1319001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2"/>
          <a:stretch>
            <a:fillRect/>
          </a:stretch>
        </p:blipFill>
        <p:spPr>
          <a:xfrm>
            <a:off x="72000" y="648000"/>
            <a:ext cx="6667852" cy="5184000"/>
          </a:xfrm>
          <a:prstGeom prst="rect">
            <a:avLst/>
          </a:prstGeom>
        </p:spPr>
      </p:pic>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29</a:t>
            </a:fld>
            <a:endParaRPr lang="en-GB" dirty="0"/>
          </a:p>
        </p:txBody>
      </p:sp>
      <p:sp>
        <p:nvSpPr>
          <p:cNvPr id="8" name="Tytuł 1"/>
          <p:cNvSpPr>
            <a:spLocks noGrp="1"/>
          </p:cNvSpPr>
          <p:nvPr>
            <p:ph type="title"/>
          </p:nvPr>
        </p:nvSpPr>
        <p:spPr>
          <a:xfrm>
            <a:off x="324465" y="136525"/>
            <a:ext cx="11503740" cy="630391"/>
          </a:xfrm>
        </p:spPr>
        <p:txBody>
          <a:bodyPr/>
          <a:lstStyle/>
          <a:p>
            <a:r>
              <a:rPr lang="pl-PL" dirty="0" err="1"/>
              <a:t>Grouped</a:t>
            </a:r>
            <a:r>
              <a:rPr lang="pl-PL" dirty="0"/>
              <a:t> </a:t>
            </a:r>
            <a:r>
              <a:rPr lang="pl-PL" dirty="0" err="1"/>
              <a:t>models</a:t>
            </a:r>
            <a:r>
              <a:rPr lang="pl-PL" dirty="0"/>
              <a:t> – </a:t>
            </a:r>
            <a:r>
              <a:rPr lang="pl-PL" dirty="0" err="1"/>
              <a:t>Nonseasonal</a:t>
            </a:r>
            <a:endParaRPr lang="pl-PL" dirty="0"/>
          </a:p>
        </p:txBody>
      </p:sp>
      <mc:AlternateContent xmlns:mc="http://schemas.openxmlformats.org/markup-compatibility/2006" xmlns:a14="http://schemas.microsoft.com/office/drawing/2010/main">
        <mc:Choice Requires="a14">
          <p:graphicFrame>
            <p:nvGraphicFramePr>
              <p:cNvPr id="10" name="Tabela 9"/>
              <p:cNvGraphicFramePr>
                <a:graphicFrameLocks noGrp="1"/>
              </p:cNvGraphicFramePr>
              <p:nvPr>
                <p:extLst>
                  <p:ext uri="{D42A27DB-BD31-4B8C-83A1-F6EECF244321}">
                    <p14:modId xmlns:p14="http://schemas.microsoft.com/office/powerpoint/2010/main" val="3411722726"/>
                  </p:ext>
                </p:extLst>
              </p:nvPr>
            </p:nvGraphicFramePr>
            <p:xfrm>
              <a:off x="6804000" y="1116000"/>
              <a:ext cx="5040000" cy="2431415"/>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0">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0">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lnSpc>
                              <a:spcPct val="107000"/>
                            </a:lnSpc>
                            <a:spcAft>
                              <a:spcPts val="0"/>
                            </a:spcAft>
                          </a:pPr>
                          <a:r>
                            <a:rPr lang="pl-PL" sz="1200" b="1" dirty="0">
                              <a:solidFill>
                                <a:srgbClr val="FF0000"/>
                              </a:solidFill>
                              <a:effectLst/>
                            </a:rPr>
                            <a:t>GFDL</a:t>
                          </a:r>
                          <a:endParaRPr lang="pl-PL"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FF0000"/>
                              </a:solidFill>
                              <a:effectLst/>
                            </a:rPr>
                            <a:t>0.55</a:t>
                          </a:r>
                          <a:endParaRPr lang="pl-PL"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0000FF"/>
                              </a:solidFill>
                              <a:effectLst/>
                            </a:rPr>
                            <a:t>GFDL</a:t>
                          </a:r>
                          <a:endParaRPr lang="pl-PL" sz="12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0000FF"/>
                              </a:solidFill>
                              <a:effectLst/>
                            </a:rPr>
                            <a:t>0.02</a:t>
                          </a:r>
                          <a:endParaRPr lang="pl-PL" sz="12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ctr">
                            <a:lnSpc>
                              <a:spcPct val="107000"/>
                            </a:lnSpc>
                            <a:spcAft>
                              <a:spcPts val="0"/>
                            </a:spcAft>
                          </a:pPr>
                          <a:r>
                            <a:rPr lang="pl-PL" sz="1200" b="0" dirty="0">
                              <a:effectLst/>
                            </a:rPr>
                            <a:t>MIROC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17.58</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ACCESS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39.01</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ctr">
                            <a:lnSpc>
                              <a:spcPct val="107000"/>
                            </a:lnSpc>
                            <a:spcAft>
                              <a:spcPts val="0"/>
                            </a:spcAft>
                          </a:pPr>
                          <a:r>
                            <a:rPr lang="pl-PL" sz="1200" b="0">
                              <a:effectLst/>
                            </a:rPr>
                            <a:t>ACCESS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17.97</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MPI</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39.8</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ctr">
                            <a:lnSpc>
                              <a:spcPct val="107000"/>
                            </a:lnSpc>
                            <a:spcAft>
                              <a:spcPts val="0"/>
                            </a:spcAft>
                          </a:pPr>
                          <a:r>
                            <a:rPr lang="pl-PL" sz="1200" b="0">
                              <a:effectLst/>
                            </a:rPr>
                            <a:t>CanESM5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18.55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MIROC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39.82</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gn="ctr">
                            <a:lnSpc>
                              <a:spcPct val="107000"/>
                            </a:lnSpc>
                            <a:spcAft>
                              <a:spcPts val="0"/>
                            </a:spcAft>
                          </a:pPr>
                          <a:r>
                            <a:rPr lang="pl-PL" sz="1200" b="0">
                              <a:effectLst/>
                            </a:rPr>
                            <a:t>BCC</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20.17</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CanESM5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40.55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pPr algn="ctr">
                            <a:lnSpc>
                              <a:spcPct val="107000"/>
                            </a:lnSpc>
                            <a:spcAft>
                              <a:spcPts val="0"/>
                            </a:spcAft>
                          </a:pPr>
                          <a:r>
                            <a:rPr lang="pl-PL" sz="1200" b="0">
                              <a:effectLst/>
                            </a:rPr>
                            <a:t>MRI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20.29</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MRI</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41.05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0">
                    <a:tc>
                      <a:txBody>
                        <a:bodyPr/>
                        <a:lstStyle/>
                        <a:p>
                          <a:pPr algn="ctr">
                            <a:lnSpc>
                              <a:spcPct val="107000"/>
                            </a:lnSpc>
                            <a:spcAft>
                              <a:spcPts val="0"/>
                            </a:spcAft>
                          </a:pPr>
                          <a:r>
                            <a:rPr lang="pl-PL" sz="1200" b="0">
                              <a:effectLst/>
                            </a:rPr>
                            <a:t>MPI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20.88</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BCC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41.83</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lnSpc>
                              <a:spcPct val="107000"/>
                            </a:lnSpc>
                            <a:spcAft>
                              <a:spcPts val="0"/>
                            </a:spcAft>
                          </a:pPr>
                          <a:r>
                            <a:rPr lang="pl-PL" sz="1200" b="0">
                              <a:effectLst/>
                            </a:rPr>
                            <a:t>GISS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21.39</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GISS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42.68</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0">
                    <a:tc>
                      <a:txBody>
                        <a:bodyPr/>
                        <a:lstStyle/>
                        <a:p>
                          <a:pPr algn="ctr">
                            <a:lnSpc>
                              <a:spcPct val="107000"/>
                            </a:lnSpc>
                            <a:spcAft>
                              <a:spcPts val="0"/>
                            </a:spcAft>
                          </a:pPr>
                          <a:r>
                            <a:rPr lang="pl-PL" sz="1200" b="0">
                              <a:effectLst/>
                            </a:rPr>
                            <a:t>ALL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21.43</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ALL</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43.01</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0">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10.51</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3.55</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0">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10.75</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40.48</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Choice>
        <mc:Fallback xmlns="">
          <p:graphicFrame>
            <p:nvGraphicFramePr>
              <p:cNvPr id="10" name="Tabela 9"/>
              <p:cNvGraphicFramePr>
                <a:graphicFrameLocks noGrp="1"/>
              </p:cNvGraphicFramePr>
              <p:nvPr>
                <p:extLst>
                  <p:ext uri="{D42A27DB-BD31-4B8C-83A1-F6EECF244321}">
                    <p14:modId xmlns:p14="http://schemas.microsoft.com/office/powerpoint/2010/main" val="3411722726"/>
                  </p:ext>
                </p:extLst>
              </p:nvPr>
            </p:nvGraphicFramePr>
            <p:xfrm>
              <a:off x="6804000" y="1116000"/>
              <a:ext cx="5040000" cy="2431415"/>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186563">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42" t="-22581" r="-100242" b="-1238710"/>
                          </a:stretch>
                        </a:blipFill>
                      </a:tcPr>
                    </a:tc>
                    <a:tc hMerge="1">
                      <a:txBody>
                        <a:bodyPr/>
                        <a:lstStyle/>
                        <a:p>
                          <a:endParaRPr lang="pl-PL"/>
                        </a:p>
                      </a:txBody>
                      <a:tcPr/>
                    </a:tc>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484" t="-22581" r="-484" b="-1238710"/>
                          </a:stretch>
                        </a:blipFill>
                      </a:tcPr>
                    </a:tc>
                    <a:tc hMerge="1">
                      <a:txBody>
                        <a:bodyPr/>
                        <a:lstStyle/>
                        <a:p>
                          <a:endParaRPr lang="pl-PL"/>
                        </a:p>
                      </a:txBody>
                      <a:tcPr/>
                    </a:tc>
                    <a:extLst>
                      <a:ext uri="{0D108BD9-81ED-4DB2-BD59-A6C34878D82A}">
                        <a16:rowId xmlns:a16="http://schemas.microsoft.com/office/drawing/2014/main" val="10000"/>
                      </a:ext>
                    </a:extLst>
                  </a:tr>
                  <a:tr h="187071">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7071">
                    <a:tc>
                      <a:txBody>
                        <a:bodyPr/>
                        <a:lstStyle/>
                        <a:p>
                          <a:pPr algn="ctr">
                            <a:lnSpc>
                              <a:spcPct val="107000"/>
                            </a:lnSpc>
                            <a:spcAft>
                              <a:spcPts val="0"/>
                            </a:spcAft>
                          </a:pPr>
                          <a:r>
                            <a:rPr lang="pl-PL" sz="1200" b="1" dirty="0">
                              <a:solidFill>
                                <a:srgbClr val="FF0000"/>
                              </a:solidFill>
                              <a:effectLst/>
                            </a:rPr>
                            <a:t>GFDL</a:t>
                          </a:r>
                          <a:endParaRPr lang="pl-PL"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FF0000"/>
                              </a:solidFill>
                              <a:effectLst/>
                            </a:rPr>
                            <a:t>0.55</a:t>
                          </a:r>
                          <a:endParaRPr lang="pl-PL"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0000FF"/>
                              </a:solidFill>
                              <a:effectLst/>
                            </a:rPr>
                            <a:t>GFDL</a:t>
                          </a:r>
                          <a:endParaRPr lang="pl-PL" sz="12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0000FF"/>
                              </a:solidFill>
                              <a:effectLst/>
                            </a:rPr>
                            <a:t>0.02</a:t>
                          </a:r>
                          <a:endParaRPr lang="pl-PL" sz="12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7071">
                    <a:tc>
                      <a:txBody>
                        <a:bodyPr/>
                        <a:lstStyle/>
                        <a:p>
                          <a:pPr algn="ctr">
                            <a:lnSpc>
                              <a:spcPct val="107000"/>
                            </a:lnSpc>
                            <a:spcAft>
                              <a:spcPts val="0"/>
                            </a:spcAft>
                          </a:pPr>
                          <a:r>
                            <a:rPr lang="pl-PL" sz="1200" b="0" dirty="0">
                              <a:effectLst/>
                            </a:rPr>
                            <a:t>MIROC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17.58</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ACCESS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39.01</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7071">
                    <a:tc>
                      <a:txBody>
                        <a:bodyPr/>
                        <a:lstStyle/>
                        <a:p>
                          <a:pPr algn="ctr">
                            <a:lnSpc>
                              <a:spcPct val="107000"/>
                            </a:lnSpc>
                            <a:spcAft>
                              <a:spcPts val="0"/>
                            </a:spcAft>
                          </a:pPr>
                          <a:r>
                            <a:rPr lang="pl-PL" sz="1200" b="0">
                              <a:effectLst/>
                            </a:rPr>
                            <a:t>ACCESS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17.97</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MPI</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39.8</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7071">
                    <a:tc>
                      <a:txBody>
                        <a:bodyPr/>
                        <a:lstStyle/>
                        <a:p>
                          <a:pPr algn="ctr">
                            <a:lnSpc>
                              <a:spcPct val="107000"/>
                            </a:lnSpc>
                            <a:spcAft>
                              <a:spcPts val="0"/>
                            </a:spcAft>
                          </a:pPr>
                          <a:r>
                            <a:rPr lang="pl-PL" sz="1200" b="0">
                              <a:effectLst/>
                            </a:rPr>
                            <a:t>CanESM5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18.55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MIROC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39.82</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7071">
                    <a:tc>
                      <a:txBody>
                        <a:bodyPr/>
                        <a:lstStyle/>
                        <a:p>
                          <a:pPr algn="ctr">
                            <a:lnSpc>
                              <a:spcPct val="107000"/>
                            </a:lnSpc>
                            <a:spcAft>
                              <a:spcPts val="0"/>
                            </a:spcAft>
                          </a:pPr>
                          <a:r>
                            <a:rPr lang="pl-PL" sz="1200" b="0">
                              <a:effectLst/>
                            </a:rPr>
                            <a:t>BCC</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20.17</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CanESM5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40.55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7071">
                    <a:tc>
                      <a:txBody>
                        <a:bodyPr/>
                        <a:lstStyle/>
                        <a:p>
                          <a:pPr algn="ctr">
                            <a:lnSpc>
                              <a:spcPct val="107000"/>
                            </a:lnSpc>
                            <a:spcAft>
                              <a:spcPts val="0"/>
                            </a:spcAft>
                          </a:pPr>
                          <a:r>
                            <a:rPr lang="pl-PL" sz="1200" b="0">
                              <a:effectLst/>
                            </a:rPr>
                            <a:t>MRI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20.29</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MRI</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41.05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7071">
                    <a:tc>
                      <a:txBody>
                        <a:bodyPr/>
                        <a:lstStyle/>
                        <a:p>
                          <a:pPr algn="ctr">
                            <a:lnSpc>
                              <a:spcPct val="107000"/>
                            </a:lnSpc>
                            <a:spcAft>
                              <a:spcPts val="0"/>
                            </a:spcAft>
                          </a:pPr>
                          <a:r>
                            <a:rPr lang="pl-PL" sz="1200" b="0">
                              <a:effectLst/>
                            </a:rPr>
                            <a:t>MPI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20.88</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BCC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41.83</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7071">
                    <a:tc>
                      <a:txBody>
                        <a:bodyPr/>
                        <a:lstStyle/>
                        <a:p>
                          <a:pPr algn="ctr">
                            <a:lnSpc>
                              <a:spcPct val="107000"/>
                            </a:lnSpc>
                            <a:spcAft>
                              <a:spcPts val="0"/>
                            </a:spcAft>
                          </a:pPr>
                          <a:r>
                            <a:rPr lang="pl-PL" sz="1200" b="0">
                              <a:effectLst/>
                            </a:rPr>
                            <a:t>GISS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21.39</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GISS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42.68</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7071">
                    <a:tc>
                      <a:txBody>
                        <a:bodyPr/>
                        <a:lstStyle/>
                        <a:p>
                          <a:pPr algn="ctr">
                            <a:lnSpc>
                              <a:spcPct val="107000"/>
                            </a:lnSpc>
                            <a:spcAft>
                              <a:spcPts val="0"/>
                            </a:spcAft>
                          </a:pPr>
                          <a:r>
                            <a:rPr lang="pl-PL" sz="1200" b="0">
                              <a:effectLst/>
                            </a:rPr>
                            <a:t>ALL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21.43</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ALL</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43.01</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7071">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10.51</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3.55</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7071">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10.75</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40.48</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Fallback>
      </mc:AlternateContent>
      <p:sp>
        <p:nvSpPr>
          <p:cNvPr id="11" name="Rectangle 1"/>
          <p:cNvSpPr>
            <a:spLocks noChangeArrowheads="1"/>
          </p:cNvSpPr>
          <p:nvPr/>
        </p:nvSpPr>
        <p:spPr bwMode="auto">
          <a:xfrm>
            <a:off x="6804000" y="699131"/>
            <a:ext cx="504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l-PL" sz="12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200" b="1" dirty="0">
                <a:latin typeface="Calibri" panose="020F0502020204030204" pitchFamily="34" charset="0"/>
                <a:ea typeface="MyriadPro-Light" charset="-128"/>
                <a:cs typeface="Calibri" panose="020F0502020204030204" pitchFamily="34" charset="0"/>
              </a:rPr>
              <a:t>A10</a:t>
            </a:r>
            <a:r>
              <a:rPr kumimoji="0" lang="pl-PL" altLang="pl-PL" sz="12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t>
            </a:r>
            <a:r>
              <a:rPr kumimoji="0" lang="en-US" altLang="pl-PL" sz="12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Absolute values of differences of non-seasonal variance in χ</a:t>
            </a:r>
            <a:r>
              <a:rPr kumimoji="0" lang="en-US" altLang="pl-PL" sz="12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1</a:t>
            </a:r>
            <a:r>
              <a:rPr kumimoji="0" lang="en-US" altLang="pl-PL" sz="12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and χ</a:t>
            </a:r>
            <a:r>
              <a:rPr kumimoji="0" lang="en-US" altLang="pl-PL" sz="12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2</a:t>
            </a:r>
            <a:r>
              <a:rPr kumimoji="0" lang="en-US" altLang="pl-PL" sz="12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between GAO and HAM from CMIP6 </a:t>
            </a:r>
            <a:endParaRPr kumimoji="0" lang="pl-PL" altLang="pl-PL" sz="12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2" name="Tabela 11"/>
              <p:cNvGraphicFramePr>
                <a:graphicFrameLocks noGrp="1"/>
              </p:cNvGraphicFramePr>
              <p:nvPr>
                <p:extLst>
                  <p:ext uri="{D42A27DB-BD31-4B8C-83A1-F6EECF244321}">
                    <p14:modId xmlns:p14="http://schemas.microsoft.com/office/powerpoint/2010/main" val="844556984"/>
                  </p:ext>
                </p:extLst>
              </p:nvPr>
            </p:nvGraphicFramePr>
            <p:xfrm>
              <a:off x="6804000" y="4060754"/>
              <a:ext cx="5040000" cy="2431415"/>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0">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0">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a:solidFill>
                                <a:schemeClr val="tx1"/>
                              </a:solidFill>
                              <a:effectLst/>
                            </a:rPr>
                            <a:t>Model</a:t>
                          </a:r>
                          <a:endParaRPr lang="pl-PL"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lnSpc>
                              <a:spcPct val="107000"/>
                            </a:lnSpc>
                            <a:spcAft>
                              <a:spcPts val="0"/>
                            </a:spcAft>
                          </a:pPr>
                          <a:r>
                            <a:rPr lang="pl-PL" sz="1200" b="0" dirty="0">
                              <a:effectLst/>
                            </a:rPr>
                            <a:t>ACCESS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-0.21</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GFDL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-0.28</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ctr">
                            <a:lnSpc>
                              <a:spcPct val="107000"/>
                            </a:lnSpc>
                            <a:spcAft>
                              <a:spcPts val="0"/>
                            </a:spcAft>
                          </a:pPr>
                          <a:r>
                            <a:rPr lang="pl-PL" sz="1200" b="0">
                              <a:effectLst/>
                            </a:rPr>
                            <a:t>MIROC</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-0.13</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MRI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-0.16</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ctr">
                            <a:lnSpc>
                              <a:spcPct val="107000"/>
                            </a:lnSpc>
                            <a:spcAft>
                              <a:spcPts val="0"/>
                            </a:spcAft>
                          </a:pPr>
                          <a:r>
                            <a:rPr lang="pl-PL" sz="1200" b="0">
                              <a:effectLst/>
                            </a:rPr>
                            <a:t>GFDL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-0.09</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BCC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ctr">
                            <a:lnSpc>
                              <a:spcPct val="107000"/>
                            </a:lnSpc>
                            <a:spcAft>
                              <a:spcPts val="0"/>
                            </a:spcAft>
                          </a:pPr>
                          <a:r>
                            <a:rPr lang="pl-PL" sz="1200" b="0">
                              <a:effectLst/>
                            </a:rPr>
                            <a:t>MPI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-0.07</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CanESM5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gn="ctr">
                            <a:lnSpc>
                              <a:spcPct val="107000"/>
                            </a:lnSpc>
                            <a:spcAft>
                              <a:spcPts val="0"/>
                            </a:spcAft>
                          </a:pPr>
                          <a:r>
                            <a:rPr lang="pl-PL" sz="1200" b="0">
                              <a:effectLst/>
                            </a:rPr>
                            <a:t>CanESM5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0.04</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GISS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0.07</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pPr algn="ctr">
                            <a:lnSpc>
                              <a:spcPct val="107000"/>
                            </a:lnSpc>
                            <a:spcAft>
                              <a:spcPts val="0"/>
                            </a:spcAft>
                          </a:pPr>
                          <a:r>
                            <a:rPr lang="pl-PL" sz="1200" b="0">
                              <a:effectLst/>
                            </a:rPr>
                            <a:t>ALL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0.06</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ACCESS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0.10</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0">
                    <a:tc>
                      <a:txBody>
                        <a:bodyPr/>
                        <a:lstStyle/>
                        <a:p>
                          <a:pPr algn="ctr">
                            <a:lnSpc>
                              <a:spcPct val="107000"/>
                            </a:lnSpc>
                            <a:spcAft>
                              <a:spcPts val="0"/>
                            </a:spcAft>
                          </a:pPr>
                          <a:r>
                            <a:rPr lang="pl-PL" sz="1200" b="0">
                              <a:effectLst/>
                            </a:rPr>
                            <a:t>MRI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0.17</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MPI</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0.23</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lnSpc>
                              <a:spcPct val="107000"/>
                            </a:lnSpc>
                            <a:spcAft>
                              <a:spcPts val="0"/>
                            </a:spcAft>
                          </a:pPr>
                          <a:r>
                            <a:rPr lang="pl-PL" sz="1200" b="0">
                              <a:effectLst/>
                            </a:rPr>
                            <a:t>GISS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0.19</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ALL</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0.30</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0">
                    <a:tc>
                      <a:txBody>
                        <a:bodyPr/>
                        <a:lstStyle/>
                        <a:p>
                          <a:pPr algn="ctr">
                            <a:lnSpc>
                              <a:spcPct val="107000"/>
                            </a:lnSpc>
                            <a:spcAft>
                              <a:spcPts val="0"/>
                            </a:spcAft>
                          </a:pPr>
                          <a:r>
                            <a:rPr lang="pl-PL" sz="1200" b="1" kern="1200" dirty="0">
                              <a:solidFill>
                                <a:srgbClr val="FF0000"/>
                              </a:solidFill>
                              <a:effectLst/>
                              <a:latin typeface="+mn-lt"/>
                              <a:ea typeface="+mn-ea"/>
                              <a:cs typeface="+mn-cs"/>
                            </a:rPr>
                            <a:t>BCC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FF0000"/>
                              </a:solidFill>
                              <a:effectLst/>
                              <a:latin typeface="+mn-lt"/>
                              <a:ea typeface="+mn-ea"/>
                              <a:cs typeface="+mn-cs"/>
                            </a:rPr>
                            <a:t>0.39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MIROC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0.49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0">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0">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Choice>
        <mc:Fallback xmlns="">
          <p:graphicFrame>
            <p:nvGraphicFramePr>
              <p:cNvPr id="12" name="Tabela 11"/>
              <p:cNvGraphicFramePr>
                <a:graphicFrameLocks noGrp="1"/>
              </p:cNvGraphicFramePr>
              <p:nvPr>
                <p:extLst>
                  <p:ext uri="{D42A27DB-BD31-4B8C-83A1-F6EECF244321}">
                    <p14:modId xmlns:p14="http://schemas.microsoft.com/office/powerpoint/2010/main" val="844556984"/>
                  </p:ext>
                </p:extLst>
              </p:nvPr>
            </p:nvGraphicFramePr>
            <p:xfrm>
              <a:off x="6804000" y="4060754"/>
              <a:ext cx="5040000" cy="2431415"/>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186563">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42" t="-22581" r="-100242" b="-1238710"/>
                          </a:stretch>
                        </a:blipFill>
                      </a:tcPr>
                    </a:tc>
                    <a:tc hMerge="1">
                      <a:txBody>
                        <a:bodyPr/>
                        <a:lstStyle/>
                        <a:p>
                          <a:endParaRPr lang="pl-PL"/>
                        </a:p>
                      </a:txBody>
                      <a:tcPr/>
                    </a:tc>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484" t="-22581" r="-484" b="-1238710"/>
                          </a:stretch>
                        </a:blipFill>
                      </a:tcPr>
                    </a:tc>
                    <a:tc hMerge="1">
                      <a:txBody>
                        <a:bodyPr/>
                        <a:lstStyle/>
                        <a:p>
                          <a:endParaRPr lang="pl-PL"/>
                        </a:p>
                      </a:txBody>
                      <a:tcPr/>
                    </a:tc>
                    <a:extLst>
                      <a:ext uri="{0D108BD9-81ED-4DB2-BD59-A6C34878D82A}">
                        <a16:rowId xmlns:a16="http://schemas.microsoft.com/office/drawing/2014/main" val="10000"/>
                      </a:ext>
                    </a:extLst>
                  </a:tr>
                  <a:tr h="187071">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a:solidFill>
                                <a:schemeClr val="tx1"/>
                              </a:solidFill>
                              <a:effectLst/>
                            </a:rPr>
                            <a:t>Model</a:t>
                          </a:r>
                          <a:endParaRPr lang="pl-PL"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7071">
                    <a:tc>
                      <a:txBody>
                        <a:bodyPr/>
                        <a:lstStyle/>
                        <a:p>
                          <a:pPr algn="ctr">
                            <a:lnSpc>
                              <a:spcPct val="107000"/>
                            </a:lnSpc>
                            <a:spcAft>
                              <a:spcPts val="0"/>
                            </a:spcAft>
                          </a:pPr>
                          <a:r>
                            <a:rPr lang="pl-PL" sz="1200" b="0" dirty="0">
                              <a:effectLst/>
                            </a:rPr>
                            <a:t>ACCESS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-0.21</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GFDL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-0.28</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7071">
                    <a:tc>
                      <a:txBody>
                        <a:bodyPr/>
                        <a:lstStyle/>
                        <a:p>
                          <a:pPr algn="ctr">
                            <a:lnSpc>
                              <a:spcPct val="107000"/>
                            </a:lnSpc>
                            <a:spcAft>
                              <a:spcPts val="0"/>
                            </a:spcAft>
                          </a:pPr>
                          <a:r>
                            <a:rPr lang="pl-PL" sz="1200" b="0">
                              <a:effectLst/>
                            </a:rPr>
                            <a:t>MIROC</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-0.13</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MRI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-0.16</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7071">
                    <a:tc>
                      <a:txBody>
                        <a:bodyPr/>
                        <a:lstStyle/>
                        <a:p>
                          <a:pPr algn="ctr">
                            <a:lnSpc>
                              <a:spcPct val="107000"/>
                            </a:lnSpc>
                            <a:spcAft>
                              <a:spcPts val="0"/>
                            </a:spcAft>
                          </a:pPr>
                          <a:r>
                            <a:rPr lang="pl-PL" sz="1200" b="0">
                              <a:effectLst/>
                            </a:rPr>
                            <a:t>GFDL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-0.09</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BCC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7071">
                    <a:tc>
                      <a:txBody>
                        <a:bodyPr/>
                        <a:lstStyle/>
                        <a:p>
                          <a:pPr algn="ctr">
                            <a:lnSpc>
                              <a:spcPct val="107000"/>
                            </a:lnSpc>
                            <a:spcAft>
                              <a:spcPts val="0"/>
                            </a:spcAft>
                          </a:pPr>
                          <a:r>
                            <a:rPr lang="pl-PL" sz="1200" b="0">
                              <a:effectLst/>
                            </a:rPr>
                            <a:t>MPI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-0.07</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CanESM5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7071">
                    <a:tc>
                      <a:txBody>
                        <a:bodyPr/>
                        <a:lstStyle/>
                        <a:p>
                          <a:pPr algn="ctr">
                            <a:lnSpc>
                              <a:spcPct val="107000"/>
                            </a:lnSpc>
                            <a:spcAft>
                              <a:spcPts val="0"/>
                            </a:spcAft>
                          </a:pPr>
                          <a:r>
                            <a:rPr lang="pl-PL" sz="1200" b="0">
                              <a:effectLst/>
                            </a:rPr>
                            <a:t>CanESM5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0.04</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GISS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0.07</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7071">
                    <a:tc>
                      <a:txBody>
                        <a:bodyPr/>
                        <a:lstStyle/>
                        <a:p>
                          <a:pPr algn="ctr">
                            <a:lnSpc>
                              <a:spcPct val="107000"/>
                            </a:lnSpc>
                            <a:spcAft>
                              <a:spcPts val="0"/>
                            </a:spcAft>
                          </a:pPr>
                          <a:r>
                            <a:rPr lang="pl-PL" sz="1200" b="0">
                              <a:effectLst/>
                            </a:rPr>
                            <a:t>ALL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0.06</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ACCESS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0.10</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7071">
                    <a:tc>
                      <a:txBody>
                        <a:bodyPr/>
                        <a:lstStyle/>
                        <a:p>
                          <a:pPr algn="ctr">
                            <a:lnSpc>
                              <a:spcPct val="107000"/>
                            </a:lnSpc>
                            <a:spcAft>
                              <a:spcPts val="0"/>
                            </a:spcAft>
                          </a:pPr>
                          <a:r>
                            <a:rPr lang="pl-PL" sz="1200" b="0">
                              <a:effectLst/>
                            </a:rPr>
                            <a:t>MRI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0.17</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MPI</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0.23</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7071">
                    <a:tc>
                      <a:txBody>
                        <a:bodyPr/>
                        <a:lstStyle/>
                        <a:p>
                          <a:pPr algn="ctr">
                            <a:lnSpc>
                              <a:spcPct val="107000"/>
                            </a:lnSpc>
                            <a:spcAft>
                              <a:spcPts val="0"/>
                            </a:spcAft>
                          </a:pPr>
                          <a:r>
                            <a:rPr lang="pl-PL" sz="1200" b="0">
                              <a:effectLst/>
                            </a:rPr>
                            <a:t>GISS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0.19</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ALL</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0.30</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7071">
                    <a:tc>
                      <a:txBody>
                        <a:bodyPr/>
                        <a:lstStyle/>
                        <a:p>
                          <a:pPr algn="ctr">
                            <a:lnSpc>
                              <a:spcPct val="107000"/>
                            </a:lnSpc>
                            <a:spcAft>
                              <a:spcPts val="0"/>
                            </a:spcAft>
                          </a:pPr>
                          <a:r>
                            <a:rPr lang="pl-PL" sz="1200" b="1" kern="1200" dirty="0">
                              <a:solidFill>
                                <a:srgbClr val="FF0000"/>
                              </a:solidFill>
                              <a:effectLst/>
                              <a:latin typeface="+mn-lt"/>
                              <a:ea typeface="+mn-ea"/>
                              <a:cs typeface="+mn-cs"/>
                            </a:rPr>
                            <a:t>BCC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FF0000"/>
                              </a:solidFill>
                              <a:effectLst/>
                              <a:latin typeface="+mn-lt"/>
                              <a:ea typeface="+mn-ea"/>
                              <a:cs typeface="+mn-cs"/>
                            </a:rPr>
                            <a:t>0.39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MIROC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0.49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7071">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7071">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Fallback>
      </mc:AlternateContent>
      <p:sp>
        <p:nvSpPr>
          <p:cNvPr id="13" name="Rectangle 1"/>
          <p:cNvSpPr>
            <a:spLocks noChangeArrowheads="1"/>
          </p:cNvSpPr>
          <p:nvPr/>
        </p:nvSpPr>
        <p:spPr bwMode="auto">
          <a:xfrm>
            <a:off x="6804000" y="3616803"/>
            <a:ext cx="50417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l-PL" sz="12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200" b="1" dirty="0">
                <a:latin typeface="Calibri" panose="020F0502020204030204" pitchFamily="34" charset="0"/>
                <a:ea typeface="MyriadPro-Light" charset="-128"/>
                <a:cs typeface="Calibri" panose="020F0502020204030204" pitchFamily="34" charset="0"/>
              </a:rPr>
              <a:t>A11.</a:t>
            </a:r>
            <a:r>
              <a:rPr kumimoji="0" lang="en-US" altLang="pl-PL" sz="12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Correlation coefficients between GAO and HAM from CMIP6 for χ</a:t>
            </a:r>
            <a:r>
              <a:rPr kumimoji="0" lang="en-US" altLang="pl-PL" sz="12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1</a:t>
            </a:r>
            <a:r>
              <a:rPr kumimoji="0" lang="en-US" altLang="pl-PL" sz="12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and </a:t>
            </a:r>
            <a:r>
              <a:rPr kumimoji="0" lang="en-US" altLang="pl-PL" sz="1200" b="0" i="0" u="none" strike="noStrike" cap="none" normalizeH="0" dirty="0">
                <a:ln>
                  <a:noFill/>
                </a:ln>
                <a:solidFill>
                  <a:schemeClr val="tx1"/>
                </a:solidFill>
                <a:effectLst/>
                <a:latin typeface="Calibri" panose="020F0502020204030204" pitchFamily="34" charset="0"/>
                <a:ea typeface="MyriadPro-Light" charset="-128"/>
                <a:cs typeface="Calibri" panose="020F0502020204030204" pitchFamily="34" charset="0"/>
              </a:rPr>
              <a:t>χ</a:t>
            </a:r>
            <a:r>
              <a:rPr kumimoji="0" lang="en-US" altLang="pl-PL" sz="12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2 </a:t>
            </a:r>
            <a:endParaRPr kumimoji="0" lang="en-US" altLang="pl-PL" sz="1200" b="0" i="0" u="none" strike="noStrike" cap="none" normalizeH="0" baseline="-25000" dirty="0">
              <a:ln>
                <a:noFill/>
              </a:ln>
              <a:solidFill>
                <a:schemeClr val="tx1"/>
              </a:solidFill>
              <a:effectLst/>
              <a:latin typeface="Arial" panose="020B0604020202020204" pitchFamily="34" charset="0"/>
            </a:endParaRPr>
          </a:p>
        </p:txBody>
      </p:sp>
      <p:sp>
        <p:nvSpPr>
          <p:cNvPr id="15" name="pole tekstowe 14">
            <a:extLst>
              <a:ext uri="{FF2B5EF4-FFF2-40B4-BE49-F238E27FC236}">
                <a16:creationId xmlns:a16="http://schemas.microsoft.com/office/drawing/2014/main" id="{27315E62-C11F-401B-8F6D-6549F89D469F}"/>
              </a:ext>
            </a:extLst>
          </p:cNvPr>
          <p:cNvSpPr txBox="1"/>
          <p:nvPr/>
        </p:nvSpPr>
        <p:spPr>
          <a:xfrm>
            <a:off x="0" y="5532699"/>
            <a:ext cx="6794360" cy="584775"/>
          </a:xfrm>
          <a:prstGeom prst="rect">
            <a:avLst/>
          </a:prstGeom>
          <a:noFill/>
        </p:spPr>
        <p:txBody>
          <a:bodyPr wrap="square" rtlCol="0">
            <a:spAutoFit/>
          </a:bodyPr>
          <a:lstStyle/>
          <a:p>
            <a:pPr algn="ctr"/>
            <a:r>
              <a:rPr lang="pl-PL" sz="1600" b="1" dirty="0">
                <a:solidFill>
                  <a:srgbClr val="002060"/>
                </a:solidFill>
                <a:latin typeface="Calibri" panose="020F0502020204030204" pitchFamily="34" charset="0"/>
                <a:cs typeface="Calibri" panose="020F0502020204030204" pitchFamily="34" charset="0"/>
              </a:rPr>
              <a:t>Fig. A3.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1</a:t>
            </a:r>
            <a:r>
              <a:rPr lang="en-GB" sz="1600" dirty="0">
                <a:solidFill>
                  <a:srgbClr val="002060"/>
                </a:solidFill>
                <a:latin typeface="Calibri" panose="020F0502020204030204" pitchFamily="34" charset="0"/>
                <a:cs typeface="Calibri" panose="020F0502020204030204" pitchFamily="34" charset="0"/>
              </a:rPr>
              <a:t> and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2</a:t>
            </a:r>
            <a:r>
              <a:rPr lang="en-GB" sz="1600" dirty="0">
                <a:solidFill>
                  <a:srgbClr val="002060"/>
                </a:solidFill>
                <a:latin typeface="Calibri" panose="020F0502020204030204" pitchFamily="34" charset="0"/>
                <a:cs typeface="Calibri" panose="020F0502020204030204" pitchFamily="34" charset="0"/>
              </a:rPr>
              <a:t> components of nonseasonal oscillations in GAO and HAM computed from GRACE, LSDM</a:t>
            </a:r>
            <a:r>
              <a:rPr lang="pl-PL" sz="1600" dirty="0">
                <a:solidFill>
                  <a:srgbClr val="002060"/>
                </a:solidFill>
                <a:latin typeface="Calibri" panose="020F0502020204030204" pitchFamily="34" charset="0"/>
                <a:cs typeface="Calibri" panose="020F0502020204030204" pitchFamily="34" charset="0"/>
              </a:rPr>
              <a:t> </a:t>
            </a:r>
            <a:r>
              <a:rPr lang="pl-PL" sz="1600" dirty="0" err="1">
                <a:solidFill>
                  <a:srgbClr val="002060"/>
                </a:solidFill>
                <a:latin typeface="Calibri" panose="020F0502020204030204" pitchFamily="34" charset="0"/>
                <a:cs typeface="Calibri" panose="020F0502020204030204" pitchFamily="34" charset="0"/>
              </a:rPr>
              <a:t>together</a:t>
            </a:r>
            <a:r>
              <a:rPr lang="pl-PL" sz="1600" dirty="0">
                <a:solidFill>
                  <a:srgbClr val="002060"/>
                </a:solidFill>
                <a:latin typeface="Calibri" panose="020F0502020204030204" pitchFamily="34" charset="0"/>
                <a:cs typeface="Calibri" panose="020F0502020204030204" pitchFamily="34" charset="0"/>
              </a:rPr>
              <a:t> with </a:t>
            </a:r>
            <a:r>
              <a:rPr lang="pl-PL" sz="1600" dirty="0" err="1">
                <a:solidFill>
                  <a:srgbClr val="002060"/>
                </a:solidFill>
                <a:latin typeface="Calibri" panose="020F0502020204030204" pitchFamily="34" charset="0"/>
                <a:cs typeface="Calibri" panose="020F0502020204030204" pitchFamily="34" charset="0"/>
              </a:rPr>
              <a:t>best</a:t>
            </a:r>
            <a:r>
              <a:rPr lang="en-GB" sz="1600" dirty="0">
                <a:solidFill>
                  <a:srgbClr val="002060"/>
                </a:solidFill>
                <a:latin typeface="Calibri" panose="020F0502020204030204" pitchFamily="34" charset="0"/>
                <a:cs typeface="Calibri" panose="020F0502020204030204" pitchFamily="34" charset="0"/>
              </a:rPr>
              <a:t> CMIP6 models</a:t>
            </a:r>
          </a:p>
        </p:txBody>
      </p:sp>
    </p:spTree>
    <p:extLst>
      <p:ext uri="{BB962C8B-B14F-4D97-AF65-F5344CB8AC3E}">
        <p14:creationId xmlns:p14="http://schemas.microsoft.com/office/powerpoint/2010/main" val="4020607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C3F9AB-8BA4-4C99-96FA-9FDC35CC1525}"/>
              </a:ext>
            </a:extLst>
          </p:cNvPr>
          <p:cNvSpPr>
            <a:spLocks noGrp="1"/>
          </p:cNvSpPr>
          <p:nvPr>
            <p:ph type="title"/>
          </p:nvPr>
        </p:nvSpPr>
        <p:spPr/>
        <p:txBody>
          <a:bodyPr/>
          <a:lstStyle/>
          <a:p>
            <a:r>
              <a:rPr lang="en-GB" dirty="0"/>
              <a:t>Introduction</a:t>
            </a:r>
          </a:p>
        </p:txBody>
      </p:sp>
      <p:sp>
        <p:nvSpPr>
          <p:cNvPr id="3" name="Symbol zastępczy zawartości 2">
            <a:extLst>
              <a:ext uri="{FF2B5EF4-FFF2-40B4-BE49-F238E27FC236}">
                <a16:creationId xmlns:a16="http://schemas.microsoft.com/office/drawing/2014/main" id="{5AF348E6-6F84-4094-92C2-32C5B3439739}"/>
              </a:ext>
            </a:extLst>
          </p:cNvPr>
          <p:cNvSpPr>
            <a:spLocks noGrp="1"/>
          </p:cNvSpPr>
          <p:nvPr>
            <p:ph idx="1"/>
          </p:nvPr>
        </p:nvSpPr>
        <p:spPr>
          <a:xfrm>
            <a:off x="344130" y="993058"/>
            <a:ext cx="11503739" cy="5586646"/>
          </a:xfrm>
        </p:spPr>
        <p:txBody>
          <a:bodyPr>
            <a:normAutofit/>
          </a:bodyPr>
          <a:lstStyle/>
          <a:p>
            <a:pPr marL="0" indent="0" algn="just">
              <a:buNone/>
            </a:pPr>
            <a:r>
              <a:rPr lang="en-US" dirty="0"/>
              <a:t>The aims of this study are now:</a:t>
            </a:r>
          </a:p>
          <a:p>
            <a:pPr algn="just"/>
            <a:r>
              <a:rPr lang="en-US" dirty="0"/>
              <a:t>to </a:t>
            </a:r>
            <a:r>
              <a:rPr lang="en-US" dirty="0" err="1"/>
              <a:t>analyse</a:t>
            </a:r>
            <a:r>
              <a:rPr lang="pl-PL" dirty="0"/>
              <a:t> </a:t>
            </a:r>
            <a:r>
              <a:rPr lang="en-US" dirty="0"/>
              <a:t>the consistency among CMIP6-based HAM series with respect to the mean of all considered models,</a:t>
            </a:r>
          </a:p>
          <a:p>
            <a:pPr algn="just"/>
            <a:r>
              <a:rPr lang="en-US" dirty="0"/>
              <a:t>to group the CMIP6-based HAM series taking into account the institutes that developed the models and to determine the mean HAM in these groups,</a:t>
            </a:r>
          </a:p>
          <a:p>
            <a:pPr algn="just"/>
            <a:r>
              <a:rPr lang="en-US" dirty="0"/>
              <a:t>to compare CMIP6-based HAM estimates with: </a:t>
            </a:r>
          </a:p>
          <a:p>
            <a:pPr marL="625475" indent="-357188" algn="just">
              <a:buSzPct val="100000"/>
              <a:buFont typeface="Wingdings" panose="05000000000000000000" pitchFamily="2" charset="2"/>
              <a:buChar char="Ø"/>
            </a:pPr>
            <a:r>
              <a:rPr lang="en-US" b="1" dirty="0">
                <a:solidFill>
                  <a:srgbClr val="002060"/>
                </a:solidFill>
              </a:rPr>
              <a:t>hydrological signal in observed excitation – geodetic residuals (GAO </a:t>
            </a:r>
            <a:r>
              <a:rPr lang="en-US" dirty="0"/>
              <a:t>= geodetic angular momentum minus atmospheric angular momentum minus oceanic angular momentum, GAO</a:t>
            </a:r>
            <a:r>
              <a:rPr lang="pl-PL" dirty="0"/>
              <a:t> </a:t>
            </a:r>
            <a:r>
              <a:rPr lang="en-US" dirty="0"/>
              <a:t>=</a:t>
            </a:r>
            <a:r>
              <a:rPr lang="pl-PL" dirty="0"/>
              <a:t> </a:t>
            </a:r>
            <a:r>
              <a:rPr lang="en-US" dirty="0"/>
              <a:t>GAM–AAM–OAM); </a:t>
            </a:r>
          </a:p>
          <a:p>
            <a:pPr marL="625475" indent="-357188" algn="just">
              <a:buSzPct val="100000"/>
              <a:buFont typeface="Wingdings" panose="05000000000000000000" pitchFamily="2" charset="2"/>
              <a:buChar char="Ø"/>
            </a:pPr>
            <a:r>
              <a:rPr lang="en-US" dirty="0"/>
              <a:t>HAM determined from </a:t>
            </a:r>
            <a:r>
              <a:rPr lang="en-US" b="1" dirty="0">
                <a:solidFill>
                  <a:srgbClr val="002060"/>
                </a:solidFill>
              </a:rPr>
              <a:t>Gravity Recovery and Climate Experiment (GRACE) Level-3 data</a:t>
            </a:r>
            <a:r>
              <a:rPr lang="en-US" dirty="0"/>
              <a:t>; </a:t>
            </a:r>
          </a:p>
          <a:p>
            <a:pPr marL="625475" indent="-357188" algn="just">
              <a:buSzPct val="100000"/>
              <a:buFont typeface="Wingdings" panose="05000000000000000000" pitchFamily="2" charset="2"/>
              <a:buChar char="Ø"/>
            </a:pPr>
            <a:r>
              <a:rPr lang="en-US" dirty="0"/>
              <a:t>HAM determined from </a:t>
            </a:r>
            <a:r>
              <a:rPr lang="en-US" b="1" dirty="0">
                <a:solidFill>
                  <a:srgbClr val="002060"/>
                </a:solidFill>
              </a:rPr>
              <a:t>Land Surface Discharge Model (LSDM)</a:t>
            </a:r>
            <a:r>
              <a:rPr lang="en-US" dirty="0"/>
              <a:t>.</a:t>
            </a:r>
          </a:p>
        </p:txBody>
      </p:sp>
      <p:sp>
        <p:nvSpPr>
          <p:cNvPr id="6" name="Symbol zastępczy numeru slajdu 5">
            <a:extLst>
              <a:ext uri="{FF2B5EF4-FFF2-40B4-BE49-F238E27FC236}">
                <a16:creationId xmlns:a16="http://schemas.microsoft.com/office/drawing/2014/main" id="{4F8D745E-FD46-4BAC-B204-A2F0D0DDB605}"/>
              </a:ext>
            </a:extLst>
          </p:cNvPr>
          <p:cNvSpPr>
            <a:spLocks noGrp="1"/>
          </p:cNvSpPr>
          <p:nvPr>
            <p:ph type="sldNum" sz="quarter" idx="12"/>
          </p:nvPr>
        </p:nvSpPr>
        <p:spPr/>
        <p:txBody>
          <a:bodyPr/>
          <a:lstStyle/>
          <a:p>
            <a:fld id="{1B549CAA-2CCA-4E93-AE83-6DC7B61CC03D}" type="slidenum">
              <a:rPr lang="en-GB" smtClean="0"/>
              <a:t>3</a:t>
            </a:fld>
            <a:endParaRPr lang="en-GB"/>
          </a:p>
        </p:txBody>
      </p:sp>
      <p:sp>
        <p:nvSpPr>
          <p:cNvPr id="4" name="Symbol zastępczy daty 3">
            <a:extLst>
              <a:ext uri="{FF2B5EF4-FFF2-40B4-BE49-F238E27FC236}">
                <a16:creationId xmlns:a16="http://schemas.microsoft.com/office/drawing/2014/main" id="{439246A6-D20E-4509-BA20-2CC8B1B60EE5}"/>
              </a:ext>
            </a:extLst>
          </p:cNvPr>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a:extLst>
              <a:ext uri="{FF2B5EF4-FFF2-40B4-BE49-F238E27FC236}">
                <a16:creationId xmlns:a16="http://schemas.microsoft.com/office/drawing/2014/main" id="{35F5F892-3C1D-461B-9DD5-BE06024F0368}"/>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Tree>
    <p:extLst>
      <p:ext uri="{BB962C8B-B14F-4D97-AF65-F5344CB8AC3E}">
        <p14:creationId xmlns:p14="http://schemas.microsoft.com/office/powerpoint/2010/main" val="922522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2"/>
          <a:stretch>
            <a:fillRect/>
          </a:stretch>
        </p:blipFill>
        <p:spPr>
          <a:xfrm>
            <a:off x="72000" y="648000"/>
            <a:ext cx="6667852" cy="5184000"/>
          </a:xfrm>
          <a:prstGeom prst="rect">
            <a:avLst/>
          </a:prstGeom>
        </p:spPr>
      </p:pic>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30</a:t>
            </a:fld>
            <a:endParaRPr lang="en-GB" dirty="0"/>
          </a:p>
        </p:txBody>
      </p:sp>
      <p:sp>
        <p:nvSpPr>
          <p:cNvPr id="8" name="Tytuł 1"/>
          <p:cNvSpPr>
            <a:spLocks noGrp="1"/>
          </p:cNvSpPr>
          <p:nvPr>
            <p:ph type="title"/>
          </p:nvPr>
        </p:nvSpPr>
        <p:spPr>
          <a:xfrm>
            <a:off x="324465" y="136525"/>
            <a:ext cx="11503740" cy="630391"/>
          </a:xfrm>
        </p:spPr>
        <p:txBody>
          <a:bodyPr/>
          <a:lstStyle/>
          <a:p>
            <a:r>
              <a:rPr lang="pl-PL" dirty="0" err="1"/>
              <a:t>Grouped</a:t>
            </a:r>
            <a:r>
              <a:rPr lang="pl-PL" dirty="0"/>
              <a:t> </a:t>
            </a:r>
            <a:r>
              <a:rPr lang="pl-PL" dirty="0" err="1"/>
              <a:t>models</a:t>
            </a:r>
            <a:r>
              <a:rPr lang="pl-PL" dirty="0"/>
              <a:t> – </a:t>
            </a:r>
            <a:r>
              <a:rPr lang="pl-PL" dirty="0" err="1"/>
              <a:t>Nonseasonal</a:t>
            </a:r>
            <a:endParaRPr lang="pl-PL" dirty="0"/>
          </a:p>
        </p:txBody>
      </p:sp>
      <mc:AlternateContent xmlns:mc="http://schemas.openxmlformats.org/markup-compatibility/2006" xmlns:a14="http://schemas.microsoft.com/office/drawing/2010/main">
        <mc:Choice Requires="a14">
          <p:graphicFrame>
            <p:nvGraphicFramePr>
              <p:cNvPr id="10" name="Tabela 9"/>
              <p:cNvGraphicFramePr>
                <a:graphicFrameLocks noGrp="1"/>
              </p:cNvGraphicFramePr>
              <p:nvPr>
                <p:extLst>
                  <p:ext uri="{D42A27DB-BD31-4B8C-83A1-F6EECF244321}">
                    <p14:modId xmlns:p14="http://schemas.microsoft.com/office/powerpoint/2010/main" val="1046974986"/>
                  </p:ext>
                </p:extLst>
              </p:nvPr>
            </p:nvGraphicFramePr>
            <p:xfrm>
              <a:off x="6804000" y="1116000"/>
              <a:ext cx="5040000" cy="2431415"/>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0">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0">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a:solidFill>
                                <a:schemeClr val="tx1"/>
                              </a:solidFill>
                              <a:effectLst/>
                            </a:rPr>
                            <a:t>Model</a:t>
                          </a:r>
                          <a:endParaRPr lang="pl-PL"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lnSpc>
                              <a:spcPct val="107000"/>
                            </a:lnSpc>
                            <a:spcAft>
                              <a:spcPts val="0"/>
                            </a:spcAft>
                          </a:pPr>
                          <a:r>
                            <a:rPr lang="pl-PL" sz="1200" b="1" dirty="0">
                              <a:solidFill>
                                <a:srgbClr val="FF0000"/>
                              </a:solidFill>
                              <a:effectLst/>
                            </a:rPr>
                            <a:t>GFDL</a:t>
                          </a:r>
                          <a:endParaRPr lang="pl-PL"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FF0000"/>
                              </a:solidFill>
                              <a:effectLst/>
                            </a:rPr>
                            <a:t>0.55</a:t>
                          </a:r>
                          <a:endParaRPr lang="pl-PL"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0000FF"/>
                              </a:solidFill>
                              <a:effectLst/>
                            </a:rPr>
                            <a:t>GFDL</a:t>
                          </a:r>
                          <a:endParaRPr lang="pl-PL" sz="12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0000FF"/>
                              </a:solidFill>
                              <a:effectLst/>
                            </a:rPr>
                            <a:t>0.02</a:t>
                          </a:r>
                          <a:endParaRPr lang="pl-PL" sz="12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ctr">
                            <a:lnSpc>
                              <a:spcPct val="107000"/>
                            </a:lnSpc>
                            <a:spcAft>
                              <a:spcPts val="0"/>
                            </a:spcAft>
                          </a:pPr>
                          <a:r>
                            <a:rPr lang="pl-PL" sz="1200" b="0" dirty="0">
                              <a:effectLst/>
                            </a:rPr>
                            <a:t>MIROC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17.58</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ACCESS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39.01</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ctr">
                            <a:lnSpc>
                              <a:spcPct val="107000"/>
                            </a:lnSpc>
                            <a:spcAft>
                              <a:spcPts val="0"/>
                            </a:spcAft>
                          </a:pPr>
                          <a:r>
                            <a:rPr lang="pl-PL" sz="1200" b="0">
                              <a:effectLst/>
                            </a:rPr>
                            <a:t>ACCESS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17.97</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MPI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39.8</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ctr">
                            <a:lnSpc>
                              <a:spcPct val="107000"/>
                            </a:lnSpc>
                            <a:spcAft>
                              <a:spcPts val="0"/>
                            </a:spcAft>
                          </a:pPr>
                          <a:r>
                            <a:rPr lang="pl-PL" sz="1200" b="0">
                              <a:effectLst/>
                            </a:rPr>
                            <a:t>CanESM5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18.55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MIROC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39.82</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gn="ctr">
                            <a:lnSpc>
                              <a:spcPct val="107000"/>
                            </a:lnSpc>
                            <a:spcAft>
                              <a:spcPts val="0"/>
                            </a:spcAft>
                          </a:pPr>
                          <a:r>
                            <a:rPr lang="pl-PL" sz="1200" b="0">
                              <a:effectLst/>
                            </a:rPr>
                            <a:t>BCC</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20.17</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CanESM5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40.55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pPr algn="ctr">
                            <a:lnSpc>
                              <a:spcPct val="107000"/>
                            </a:lnSpc>
                            <a:spcAft>
                              <a:spcPts val="0"/>
                            </a:spcAft>
                          </a:pPr>
                          <a:r>
                            <a:rPr lang="pl-PL" sz="1200" b="0">
                              <a:effectLst/>
                            </a:rPr>
                            <a:t>MRI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20.29</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MRI</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41.05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0">
                    <a:tc>
                      <a:txBody>
                        <a:bodyPr/>
                        <a:lstStyle/>
                        <a:p>
                          <a:pPr algn="ctr">
                            <a:lnSpc>
                              <a:spcPct val="107000"/>
                            </a:lnSpc>
                            <a:spcAft>
                              <a:spcPts val="0"/>
                            </a:spcAft>
                          </a:pPr>
                          <a:r>
                            <a:rPr lang="pl-PL" sz="1200" b="0">
                              <a:effectLst/>
                            </a:rPr>
                            <a:t>MPI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20.88</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BCC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41.83</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lnSpc>
                              <a:spcPct val="107000"/>
                            </a:lnSpc>
                            <a:spcAft>
                              <a:spcPts val="0"/>
                            </a:spcAft>
                          </a:pPr>
                          <a:r>
                            <a:rPr lang="pl-PL" sz="1200" b="0">
                              <a:effectLst/>
                            </a:rPr>
                            <a:t>GISS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21.39</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GISS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42.68</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0">
                    <a:tc>
                      <a:txBody>
                        <a:bodyPr/>
                        <a:lstStyle/>
                        <a:p>
                          <a:pPr algn="ctr">
                            <a:lnSpc>
                              <a:spcPct val="107000"/>
                            </a:lnSpc>
                            <a:spcAft>
                              <a:spcPts val="0"/>
                            </a:spcAft>
                          </a:pPr>
                          <a:r>
                            <a:rPr lang="pl-PL" sz="1200" b="0">
                              <a:effectLst/>
                            </a:rPr>
                            <a:t>ALL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21.43</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ALL</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43.01</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0">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10.51</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3.55</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0">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10.75</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40.48</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Choice>
        <mc:Fallback xmlns="">
          <p:graphicFrame>
            <p:nvGraphicFramePr>
              <p:cNvPr id="10" name="Tabela 9"/>
              <p:cNvGraphicFramePr>
                <a:graphicFrameLocks noGrp="1"/>
              </p:cNvGraphicFramePr>
              <p:nvPr>
                <p:extLst>
                  <p:ext uri="{D42A27DB-BD31-4B8C-83A1-F6EECF244321}">
                    <p14:modId xmlns:p14="http://schemas.microsoft.com/office/powerpoint/2010/main" val="1046974986"/>
                  </p:ext>
                </p:extLst>
              </p:nvPr>
            </p:nvGraphicFramePr>
            <p:xfrm>
              <a:off x="6804000" y="1116000"/>
              <a:ext cx="5040000" cy="2526411"/>
            </p:xfrm>
            <a:graphic>
              <a:graphicData uri="http://schemas.openxmlformats.org/drawingml/2006/table">
                <a:tbl>
                  <a:tblPr firstRow="1" firstCol="1" bandRow="1">
                    <a:tableStyleId>{B301B821-A1FF-4177-AEE7-76D212191A09}</a:tableStyleId>
                  </a:tblPr>
                  <a:tblGrid>
                    <a:gridCol w="1260000">
                      <a:extLst>
                        <a:ext uri="{9D8B030D-6E8A-4147-A177-3AD203B41FA5}">
                          <a16:colId xmlns="" xmlns:a16="http://schemas.microsoft.com/office/drawing/2014/main" xmlns:a14="http://schemas.microsoft.com/office/drawing/2010/main" val="20000"/>
                        </a:ext>
                      </a:extLst>
                    </a:gridCol>
                    <a:gridCol w="1260000">
                      <a:extLst>
                        <a:ext uri="{9D8B030D-6E8A-4147-A177-3AD203B41FA5}">
                          <a16:colId xmlns="" xmlns:a16="http://schemas.microsoft.com/office/drawing/2014/main" xmlns:a14="http://schemas.microsoft.com/office/drawing/2010/main" val="20001"/>
                        </a:ext>
                      </a:extLst>
                    </a:gridCol>
                    <a:gridCol w="1260000">
                      <a:extLst>
                        <a:ext uri="{9D8B030D-6E8A-4147-A177-3AD203B41FA5}">
                          <a16:colId xmlns="" xmlns:a16="http://schemas.microsoft.com/office/drawing/2014/main" xmlns:a14="http://schemas.microsoft.com/office/drawing/2010/main" val="20002"/>
                        </a:ext>
                      </a:extLst>
                    </a:gridCol>
                    <a:gridCol w="1260000">
                      <a:extLst>
                        <a:ext uri="{9D8B030D-6E8A-4147-A177-3AD203B41FA5}">
                          <a16:colId xmlns="" xmlns:a16="http://schemas.microsoft.com/office/drawing/2014/main" xmlns:a14="http://schemas.microsoft.com/office/drawing/2010/main" val="20003"/>
                        </a:ext>
                      </a:extLst>
                    </a:gridCol>
                  </a:tblGrid>
                  <a:tr h="186563">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242" t="-22581" r="-100242" b="-1283871"/>
                          </a:stretch>
                        </a:blipFill>
                      </a:tcPr>
                    </a:tc>
                    <a:tc hMerge="1">
                      <a:txBody>
                        <a:bodyPr/>
                        <a:lstStyle/>
                        <a:p>
                          <a:endParaRPr lang="pl-PL"/>
                        </a:p>
                      </a:txBody>
                      <a:tcPr/>
                    </a:tc>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00484" t="-22581" r="-484" b="-1283871"/>
                          </a:stretch>
                        </a:blipFill>
                      </a:tcPr>
                    </a:tc>
                    <a:tc hMerge="1">
                      <a:txBody>
                        <a:bodyPr/>
                        <a:lstStyle/>
                        <a:p>
                          <a:endParaRPr lang="pl-PL"/>
                        </a:p>
                      </a:txBody>
                      <a:tcPr/>
                    </a:tc>
                    <a:extLst>
                      <a:ext uri="{0D108BD9-81ED-4DB2-BD59-A6C34878D82A}">
                        <a16:rowId xmlns="" xmlns:a16="http://schemas.microsoft.com/office/drawing/2014/main" xmlns:a14="http://schemas.microsoft.com/office/drawing/2010/main" val="10000"/>
                      </a:ext>
                    </a:extLst>
                  </a:tr>
                  <a:tr h="187071">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a:solidFill>
                                <a:schemeClr val="tx1"/>
                              </a:solidFill>
                              <a:effectLst/>
                            </a:rPr>
                            <a:t>Model</a:t>
                          </a:r>
                          <a:endParaRPr lang="pl-PL"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Difference (mas)</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1"/>
                      </a:ext>
                    </a:extLst>
                  </a:tr>
                  <a:tr h="195707">
                    <a:tc>
                      <a:txBody>
                        <a:bodyPr/>
                        <a:lstStyle/>
                        <a:p>
                          <a:pPr algn="ctr">
                            <a:lnSpc>
                              <a:spcPct val="107000"/>
                            </a:lnSpc>
                            <a:spcAft>
                              <a:spcPts val="0"/>
                            </a:spcAft>
                          </a:pPr>
                          <a:r>
                            <a:rPr lang="pl-PL" sz="1200" b="1" dirty="0">
                              <a:solidFill>
                                <a:srgbClr val="FF0000"/>
                              </a:solidFill>
                              <a:effectLst/>
                            </a:rPr>
                            <a:t>GFDL</a:t>
                          </a:r>
                          <a:endParaRPr lang="pl-PL"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FF0000"/>
                              </a:solidFill>
                              <a:effectLst/>
                            </a:rPr>
                            <a:t>0.55</a:t>
                          </a:r>
                          <a:endParaRPr lang="pl-PL"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0000FF"/>
                              </a:solidFill>
                              <a:effectLst/>
                            </a:rPr>
                            <a:t>GFDL</a:t>
                          </a:r>
                          <a:endParaRPr lang="pl-PL" sz="12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dirty="0">
                              <a:solidFill>
                                <a:srgbClr val="0000FF"/>
                              </a:solidFill>
                              <a:effectLst/>
                            </a:rPr>
                            <a:t>0.02</a:t>
                          </a:r>
                          <a:endParaRPr lang="pl-PL" sz="12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2"/>
                      </a:ext>
                    </a:extLst>
                  </a:tr>
                  <a:tr h="195707">
                    <a:tc>
                      <a:txBody>
                        <a:bodyPr/>
                        <a:lstStyle/>
                        <a:p>
                          <a:pPr algn="ctr">
                            <a:lnSpc>
                              <a:spcPct val="107000"/>
                            </a:lnSpc>
                            <a:spcAft>
                              <a:spcPts val="0"/>
                            </a:spcAft>
                          </a:pPr>
                          <a:r>
                            <a:rPr lang="pl-PL" sz="1200" b="0" dirty="0">
                              <a:effectLst/>
                            </a:rPr>
                            <a:t>MIROC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17.58</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ACCESS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39.01</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3"/>
                      </a:ext>
                    </a:extLst>
                  </a:tr>
                  <a:tr h="195707">
                    <a:tc>
                      <a:txBody>
                        <a:bodyPr/>
                        <a:lstStyle/>
                        <a:p>
                          <a:pPr algn="ctr">
                            <a:lnSpc>
                              <a:spcPct val="107000"/>
                            </a:lnSpc>
                            <a:spcAft>
                              <a:spcPts val="0"/>
                            </a:spcAft>
                          </a:pPr>
                          <a:r>
                            <a:rPr lang="pl-PL" sz="1200" b="0">
                              <a:effectLst/>
                            </a:rPr>
                            <a:t>ACCESS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17.97</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MPI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39.8</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4"/>
                      </a:ext>
                    </a:extLst>
                  </a:tr>
                  <a:tr h="195707">
                    <a:tc>
                      <a:txBody>
                        <a:bodyPr/>
                        <a:lstStyle/>
                        <a:p>
                          <a:pPr algn="ctr">
                            <a:lnSpc>
                              <a:spcPct val="107000"/>
                            </a:lnSpc>
                            <a:spcAft>
                              <a:spcPts val="0"/>
                            </a:spcAft>
                          </a:pPr>
                          <a:r>
                            <a:rPr lang="pl-PL" sz="1200" b="0">
                              <a:effectLst/>
                            </a:rPr>
                            <a:t>CanESM5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18.55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MIROC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39.82</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5"/>
                      </a:ext>
                    </a:extLst>
                  </a:tr>
                  <a:tr h="195707">
                    <a:tc>
                      <a:txBody>
                        <a:bodyPr/>
                        <a:lstStyle/>
                        <a:p>
                          <a:pPr algn="ctr">
                            <a:lnSpc>
                              <a:spcPct val="107000"/>
                            </a:lnSpc>
                            <a:spcAft>
                              <a:spcPts val="0"/>
                            </a:spcAft>
                          </a:pPr>
                          <a:r>
                            <a:rPr lang="pl-PL" sz="1200" b="0">
                              <a:effectLst/>
                            </a:rPr>
                            <a:t>BCC</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20.17</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CanESM5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40.55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6"/>
                      </a:ext>
                    </a:extLst>
                  </a:tr>
                  <a:tr h="195707">
                    <a:tc>
                      <a:txBody>
                        <a:bodyPr/>
                        <a:lstStyle/>
                        <a:p>
                          <a:pPr algn="ctr">
                            <a:lnSpc>
                              <a:spcPct val="107000"/>
                            </a:lnSpc>
                            <a:spcAft>
                              <a:spcPts val="0"/>
                            </a:spcAft>
                          </a:pPr>
                          <a:r>
                            <a:rPr lang="pl-PL" sz="1200" b="0">
                              <a:effectLst/>
                            </a:rPr>
                            <a:t>MRI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20.29</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MRI</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41.05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7"/>
                      </a:ext>
                    </a:extLst>
                  </a:tr>
                  <a:tr h="195707">
                    <a:tc>
                      <a:txBody>
                        <a:bodyPr/>
                        <a:lstStyle/>
                        <a:p>
                          <a:pPr algn="ctr">
                            <a:lnSpc>
                              <a:spcPct val="107000"/>
                            </a:lnSpc>
                            <a:spcAft>
                              <a:spcPts val="0"/>
                            </a:spcAft>
                          </a:pPr>
                          <a:r>
                            <a:rPr lang="pl-PL" sz="1200" b="0">
                              <a:effectLst/>
                            </a:rPr>
                            <a:t>MPI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20.88</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BCC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41.83</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8"/>
                      </a:ext>
                    </a:extLst>
                  </a:tr>
                  <a:tr h="195707">
                    <a:tc>
                      <a:txBody>
                        <a:bodyPr/>
                        <a:lstStyle/>
                        <a:p>
                          <a:pPr algn="ctr">
                            <a:lnSpc>
                              <a:spcPct val="107000"/>
                            </a:lnSpc>
                            <a:spcAft>
                              <a:spcPts val="0"/>
                            </a:spcAft>
                          </a:pPr>
                          <a:r>
                            <a:rPr lang="pl-PL" sz="1200" b="0">
                              <a:effectLst/>
                            </a:rPr>
                            <a:t>GISS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21.39</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GISS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42.68</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9"/>
                      </a:ext>
                    </a:extLst>
                  </a:tr>
                  <a:tr h="195707">
                    <a:tc>
                      <a:txBody>
                        <a:bodyPr/>
                        <a:lstStyle/>
                        <a:p>
                          <a:pPr algn="ctr">
                            <a:lnSpc>
                              <a:spcPct val="107000"/>
                            </a:lnSpc>
                            <a:spcAft>
                              <a:spcPts val="0"/>
                            </a:spcAft>
                          </a:pPr>
                          <a:r>
                            <a:rPr lang="pl-PL" sz="1200" b="0">
                              <a:effectLst/>
                            </a:rPr>
                            <a:t>ALL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21.43</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ALL</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43.01</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0"/>
                      </a:ext>
                    </a:extLst>
                  </a:tr>
                  <a:tr h="195707">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10.51</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GRACE</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FF00FF"/>
                              </a:solidFill>
                              <a:effectLst/>
                            </a:rPr>
                            <a:t>3.55</a:t>
                          </a:r>
                          <a:endParaRPr lang="pl-PL" sz="1200" b="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1"/>
                      </a:ext>
                    </a:extLst>
                  </a:tr>
                  <a:tr h="195707">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10.75</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LSDM</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solidFill>
                                <a:srgbClr val="008000"/>
                              </a:solidFill>
                              <a:effectLst/>
                            </a:rPr>
                            <a:t>40.48</a:t>
                          </a:r>
                          <a:endParaRPr lang="pl-PL" sz="1200" b="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2"/>
                      </a:ext>
                    </a:extLst>
                  </a:tr>
                </a:tbl>
              </a:graphicData>
            </a:graphic>
          </p:graphicFrame>
        </mc:Fallback>
      </mc:AlternateContent>
      <p:sp>
        <p:nvSpPr>
          <p:cNvPr id="11" name="Rectangle 1"/>
          <p:cNvSpPr>
            <a:spLocks noChangeArrowheads="1"/>
          </p:cNvSpPr>
          <p:nvPr/>
        </p:nvSpPr>
        <p:spPr bwMode="auto">
          <a:xfrm>
            <a:off x="6804000" y="699131"/>
            <a:ext cx="504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l-PL" sz="12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200" b="1" dirty="0">
                <a:latin typeface="Calibri" panose="020F0502020204030204" pitchFamily="34" charset="0"/>
                <a:ea typeface="MyriadPro-Light" charset="-128"/>
                <a:cs typeface="Calibri" panose="020F0502020204030204" pitchFamily="34" charset="0"/>
              </a:rPr>
              <a:t>A10</a:t>
            </a:r>
            <a:r>
              <a:rPr kumimoji="0" lang="pl-PL" altLang="pl-PL" sz="12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a:t>
            </a:r>
            <a:r>
              <a:rPr kumimoji="0" lang="en-US" altLang="pl-PL" sz="12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Absolute values of differences of non-seasonal variance in χ</a:t>
            </a:r>
            <a:r>
              <a:rPr kumimoji="0" lang="en-US" altLang="pl-PL" sz="12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1</a:t>
            </a:r>
            <a:r>
              <a:rPr kumimoji="0" lang="en-US" altLang="pl-PL" sz="12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and χ</a:t>
            </a:r>
            <a:r>
              <a:rPr kumimoji="0" lang="en-US" altLang="pl-PL" sz="12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2</a:t>
            </a:r>
            <a:r>
              <a:rPr kumimoji="0" lang="en-US" altLang="pl-PL" sz="12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between GAO and HAM from CMIP6 </a:t>
            </a:r>
            <a:endParaRPr kumimoji="0" lang="pl-PL" altLang="pl-PL" sz="12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2" name="Tabela 11"/>
              <p:cNvGraphicFramePr>
                <a:graphicFrameLocks noGrp="1"/>
              </p:cNvGraphicFramePr>
              <p:nvPr>
                <p:extLst>
                  <p:ext uri="{D42A27DB-BD31-4B8C-83A1-F6EECF244321}">
                    <p14:modId xmlns:p14="http://schemas.microsoft.com/office/powerpoint/2010/main" val="628599120"/>
                  </p:ext>
                </p:extLst>
              </p:nvPr>
            </p:nvGraphicFramePr>
            <p:xfrm>
              <a:off x="6804000" y="4060754"/>
              <a:ext cx="5040000" cy="2431415"/>
            </p:xfrm>
            <a:graphic>
              <a:graphicData uri="http://schemas.openxmlformats.org/drawingml/2006/table">
                <a:tbl>
                  <a:tblPr firstRow="1" firstCol="1" bandRow="1">
                    <a:tableStyleId>{B301B821-A1FF-4177-AEE7-76D212191A09}</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0">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pl-PL" sz="1200" b="1" i="1" smtClean="0">
                                      <a:solidFill>
                                        <a:schemeClr val="tx1"/>
                                      </a:solidFill>
                                      <a:effectLst/>
                                      <a:latin typeface="Cambria Math" panose="02040503050406030204" pitchFamily="18" charset="0"/>
                                    </a:rPr>
                                  </m:ctrlPr>
                                </m:sSubPr>
                                <m:e>
                                  <m:r>
                                    <a:rPr lang="en-US" sz="1200" b="1" i="1">
                                      <a:solidFill>
                                        <a:schemeClr val="tx1"/>
                                      </a:solidFill>
                                      <a:effectLst/>
                                      <a:latin typeface="Cambria Math" panose="02040503050406030204" pitchFamily="18" charset="0"/>
                                    </a:rPr>
                                    <m:t>𝝌</m:t>
                                  </m:r>
                                </m:e>
                                <m:sub>
                                  <m:r>
                                    <a:rPr lang="en-US" sz="1200" b="1" i="1">
                                      <a:solidFill>
                                        <a:schemeClr val="tx1"/>
                                      </a:solidFill>
                                      <a:effectLst/>
                                      <a:latin typeface="Cambria Math" panose="02040503050406030204" pitchFamily="18" charset="0"/>
                                    </a:rPr>
                                    <m:t>𝟏</m:t>
                                  </m:r>
                                </m:sub>
                              </m:sSub>
                            </m:oMath>
                          </a14:m>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a:solidFill>
                                <a:schemeClr val="tx1"/>
                              </a:solidFill>
                              <a:effectLst/>
                            </a:rPr>
                            <a:t>(mas)</a:t>
                          </a:r>
                          <a:endParaRPr lang="pl-PL"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l-PL"/>
                        </a:p>
                      </a:txBody>
                      <a:tcPr/>
                    </a:tc>
                    <a:extLst>
                      <a:ext uri="{0D108BD9-81ED-4DB2-BD59-A6C34878D82A}">
                        <a16:rowId xmlns:a16="http://schemas.microsoft.com/office/drawing/2014/main" val="10000"/>
                      </a:ext>
                    </a:extLst>
                  </a:tr>
                  <a:tr h="0">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lnSpc>
                              <a:spcPct val="107000"/>
                            </a:lnSpc>
                            <a:spcAft>
                              <a:spcPts val="0"/>
                            </a:spcAft>
                          </a:pPr>
                          <a:r>
                            <a:rPr lang="pl-PL" sz="1200" b="0" dirty="0">
                              <a:effectLst/>
                            </a:rPr>
                            <a:t>ACCESS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-0.21</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GFDL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-0.28</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ctr">
                            <a:lnSpc>
                              <a:spcPct val="107000"/>
                            </a:lnSpc>
                            <a:spcAft>
                              <a:spcPts val="0"/>
                            </a:spcAft>
                          </a:pPr>
                          <a:r>
                            <a:rPr lang="pl-PL" sz="1200" b="0">
                              <a:effectLst/>
                            </a:rPr>
                            <a:t>MIROC</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-0.13</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MRI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-0.16</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ctr">
                            <a:lnSpc>
                              <a:spcPct val="107000"/>
                            </a:lnSpc>
                            <a:spcAft>
                              <a:spcPts val="0"/>
                            </a:spcAft>
                          </a:pPr>
                          <a:r>
                            <a:rPr lang="pl-PL" sz="1200" b="0">
                              <a:effectLst/>
                            </a:rPr>
                            <a:t>GFDL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-0.09</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BCC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ctr">
                            <a:lnSpc>
                              <a:spcPct val="107000"/>
                            </a:lnSpc>
                            <a:spcAft>
                              <a:spcPts val="0"/>
                            </a:spcAft>
                          </a:pPr>
                          <a:r>
                            <a:rPr lang="pl-PL" sz="1200" b="0">
                              <a:effectLst/>
                            </a:rPr>
                            <a:t>MPI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-0.07</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CanESM5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gn="ctr">
                            <a:lnSpc>
                              <a:spcPct val="107000"/>
                            </a:lnSpc>
                            <a:spcAft>
                              <a:spcPts val="0"/>
                            </a:spcAft>
                          </a:pPr>
                          <a:r>
                            <a:rPr lang="pl-PL" sz="1200" b="0">
                              <a:effectLst/>
                            </a:rPr>
                            <a:t>CanESM5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0.04</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GISS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0.07</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pPr algn="ctr">
                            <a:lnSpc>
                              <a:spcPct val="107000"/>
                            </a:lnSpc>
                            <a:spcAft>
                              <a:spcPts val="0"/>
                            </a:spcAft>
                          </a:pPr>
                          <a:r>
                            <a:rPr lang="pl-PL" sz="1200" b="0">
                              <a:effectLst/>
                            </a:rPr>
                            <a:t>ALL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0.06</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ACCESS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0.10</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0">
                    <a:tc>
                      <a:txBody>
                        <a:bodyPr/>
                        <a:lstStyle/>
                        <a:p>
                          <a:pPr algn="ctr">
                            <a:lnSpc>
                              <a:spcPct val="107000"/>
                            </a:lnSpc>
                            <a:spcAft>
                              <a:spcPts val="0"/>
                            </a:spcAft>
                          </a:pPr>
                          <a:r>
                            <a:rPr lang="pl-PL" sz="1200" b="0">
                              <a:effectLst/>
                            </a:rPr>
                            <a:t>MRI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0.17</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MPI</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0.23</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lnSpc>
                              <a:spcPct val="107000"/>
                            </a:lnSpc>
                            <a:spcAft>
                              <a:spcPts val="0"/>
                            </a:spcAft>
                          </a:pPr>
                          <a:r>
                            <a:rPr lang="pl-PL" sz="1200" b="0">
                              <a:effectLst/>
                            </a:rPr>
                            <a:t>GISS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0.19</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ALL</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0.30</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0">
                    <a:tc>
                      <a:txBody>
                        <a:bodyPr/>
                        <a:lstStyle/>
                        <a:p>
                          <a:pPr algn="ctr">
                            <a:lnSpc>
                              <a:spcPct val="107000"/>
                            </a:lnSpc>
                            <a:spcAft>
                              <a:spcPts val="0"/>
                            </a:spcAft>
                          </a:pPr>
                          <a:r>
                            <a:rPr lang="pl-PL" sz="1200" b="1" kern="1200" dirty="0">
                              <a:solidFill>
                                <a:srgbClr val="FF0000"/>
                              </a:solidFill>
                              <a:effectLst/>
                              <a:latin typeface="+mn-lt"/>
                              <a:ea typeface="+mn-ea"/>
                              <a:cs typeface="+mn-cs"/>
                            </a:rPr>
                            <a:t>BCC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FF0000"/>
                              </a:solidFill>
                              <a:effectLst/>
                              <a:latin typeface="+mn-lt"/>
                              <a:ea typeface="+mn-ea"/>
                              <a:cs typeface="+mn-cs"/>
                            </a:rPr>
                            <a:t>0.39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MIROC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0.49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0">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0">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mc:Choice>
        <mc:Fallback xmlns="">
          <p:graphicFrame>
            <p:nvGraphicFramePr>
              <p:cNvPr id="12" name="Tabela 11"/>
              <p:cNvGraphicFramePr>
                <a:graphicFrameLocks noGrp="1"/>
              </p:cNvGraphicFramePr>
              <p:nvPr>
                <p:extLst>
                  <p:ext uri="{D42A27DB-BD31-4B8C-83A1-F6EECF244321}">
                    <p14:modId xmlns:p14="http://schemas.microsoft.com/office/powerpoint/2010/main" val="628599120"/>
                  </p:ext>
                </p:extLst>
              </p:nvPr>
            </p:nvGraphicFramePr>
            <p:xfrm>
              <a:off x="6804000" y="4060754"/>
              <a:ext cx="5040000" cy="2526411"/>
            </p:xfrm>
            <a:graphic>
              <a:graphicData uri="http://schemas.openxmlformats.org/drawingml/2006/table">
                <a:tbl>
                  <a:tblPr firstRow="1" firstCol="1" bandRow="1">
                    <a:tableStyleId>{B301B821-A1FF-4177-AEE7-76D212191A09}</a:tableStyleId>
                  </a:tblPr>
                  <a:tblGrid>
                    <a:gridCol w="1260000">
                      <a:extLst>
                        <a:ext uri="{9D8B030D-6E8A-4147-A177-3AD203B41FA5}">
                          <a16:colId xmlns="" xmlns:a16="http://schemas.microsoft.com/office/drawing/2014/main" xmlns:a14="http://schemas.microsoft.com/office/drawing/2010/main" val="20000"/>
                        </a:ext>
                      </a:extLst>
                    </a:gridCol>
                    <a:gridCol w="1260000">
                      <a:extLst>
                        <a:ext uri="{9D8B030D-6E8A-4147-A177-3AD203B41FA5}">
                          <a16:colId xmlns="" xmlns:a16="http://schemas.microsoft.com/office/drawing/2014/main" xmlns:a14="http://schemas.microsoft.com/office/drawing/2010/main" val="20001"/>
                        </a:ext>
                      </a:extLst>
                    </a:gridCol>
                    <a:gridCol w="1260000">
                      <a:extLst>
                        <a:ext uri="{9D8B030D-6E8A-4147-A177-3AD203B41FA5}">
                          <a16:colId xmlns="" xmlns:a16="http://schemas.microsoft.com/office/drawing/2014/main" xmlns:a14="http://schemas.microsoft.com/office/drawing/2010/main" val="20002"/>
                        </a:ext>
                      </a:extLst>
                    </a:gridCol>
                    <a:gridCol w="1260000">
                      <a:extLst>
                        <a:ext uri="{9D8B030D-6E8A-4147-A177-3AD203B41FA5}">
                          <a16:colId xmlns="" xmlns:a16="http://schemas.microsoft.com/office/drawing/2014/main" xmlns:a14="http://schemas.microsoft.com/office/drawing/2010/main" val="20003"/>
                        </a:ext>
                      </a:extLst>
                    </a:gridCol>
                  </a:tblGrid>
                  <a:tr h="186563">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242" t="-22581" r="-100242" b="-1283871"/>
                          </a:stretch>
                        </a:blipFill>
                      </a:tcPr>
                    </a:tc>
                    <a:tc hMerge="1">
                      <a:txBody>
                        <a:bodyPr/>
                        <a:lstStyle/>
                        <a:p>
                          <a:endParaRPr lang="pl-PL"/>
                        </a:p>
                      </a:txBody>
                      <a:tcPr/>
                    </a:tc>
                    <a:tc gridSpan="2">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100484" t="-22581" r="-484" b="-1283871"/>
                          </a:stretch>
                        </a:blipFill>
                      </a:tcPr>
                    </a:tc>
                    <a:tc hMerge="1">
                      <a:txBody>
                        <a:bodyPr/>
                        <a:lstStyle/>
                        <a:p>
                          <a:endParaRPr lang="pl-PL"/>
                        </a:p>
                      </a:txBody>
                      <a:tcPr/>
                    </a:tc>
                    <a:extLst>
                      <a:ext uri="{0D108BD9-81ED-4DB2-BD59-A6C34878D82A}">
                        <a16:rowId xmlns="" xmlns:a16="http://schemas.microsoft.com/office/drawing/2014/main" xmlns:a14="http://schemas.microsoft.com/office/drawing/2010/main" val="10000"/>
                      </a:ext>
                    </a:extLst>
                  </a:tr>
                  <a:tr h="187071">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Model</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200" b="1" dirty="0">
                              <a:solidFill>
                                <a:schemeClr val="tx1"/>
                              </a:solidFill>
                              <a:effectLst/>
                            </a:rPr>
                            <a:t>Correlation</a:t>
                          </a:r>
                          <a:endPar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1"/>
                      </a:ext>
                    </a:extLst>
                  </a:tr>
                  <a:tr h="195707">
                    <a:tc>
                      <a:txBody>
                        <a:bodyPr/>
                        <a:lstStyle/>
                        <a:p>
                          <a:pPr algn="ctr">
                            <a:lnSpc>
                              <a:spcPct val="107000"/>
                            </a:lnSpc>
                            <a:spcAft>
                              <a:spcPts val="0"/>
                            </a:spcAft>
                          </a:pPr>
                          <a:r>
                            <a:rPr lang="pl-PL" sz="1200" b="0" dirty="0">
                              <a:effectLst/>
                            </a:rPr>
                            <a:t>ACCESS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-0.21</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GFDL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-0.28</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2"/>
                      </a:ext>
                    </a:extLst>
                  </a:tr>
                  <a:tr h="195707">
                    <a:tc>
                      <a:txBody>
                        <a:bodyPr/>
                        <a:lstStyle/>
                        <a:p>
                          <a:pPr algn="ctr">
                            <a:lnSpc>
                              <a:spcPct val="107000"/>
                            </a:lnSpc>
                            <a:spcAft>
                              <a:spcPts val="0"/>
                            </a:spcAft>
                          </a:pPr>
                          <a:r>
                            <a:rPr lang="pl-PL" sz="1200" b="0">
                              <a:effectLst/>
                            </a:rPr>
                            <a:t>MIROC</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-0.13</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MRI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-0.16</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3"/>
                      </a:ext>
                    </a:extLst>
                  </a:tr>
                  <a:tr h="195707">
                    <a:tc>
                      <a:txBody>
                        <a:bodyPr/>
                        <a:lstStyle/>
                        <a:p>
                          <a:pPr algn="ctr">
                            <a:lnSpc>
                              <a:spcPct val="107000"/>
                            </a:lnSpc>
                            <a:spcAft>
                              <a:spcPts val="0"/>
                            </a:spcAft>
                          </a:pPr>
                          <a:r>
                            <a:rPr lang="pl-PL" sz="1200" b="0">
                              <a:effectLst/>
                            </a:rPr>
                            <a:t>GFDL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-0.09</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BCC</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4"/>
                      </a:ext>
                    </a:extLst>
                  </a:tr>
                  <a:tr h="195707">
                    <a:tc>
                      <a:txBody>
                        <a:bodyPr/>
                        <a:lstStyle/>
                        <a:p>
                          <a:pPr algn="ctr">
                            <a:lnSpc>
                              <a:spcPct val="107000"/>
                            </a:lnSpc>
                            <a:spcAft>
                              <a:spcPts val="0"/>
                            </a:spcAft>
                          </a:pPr>
                          <a:r>
                            <a:rPr lang="pl-PL" sz="1200" b="0">
                              <a:effectLst/>
                            </a:rPr>
                            <a:t>MPI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-0.07</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CanESM5</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5"/>
                      </a:ext>
                    </a:extLst>
                  </a:tr>
                  <a:tr h="195707">
                    <a:tc>
                      <a:txBody>
                        <a:bodyPr/>
                        <a:lstStyle/>
                        <a:p>
                          <a:pPr algn="ctr">
                            <a:lnSpc>
                              <a:spcPct val="107000"/>
                            </a:lnSpc>
                            <a:spcAft>
                              <a:spcPts val="0"/>
                            </a:spcAft>
                          </a:pPr>
                          <a:r>
                            <a:rPr lang="pl-PL" sz="1200" b="0">
                              <a:effectLst/>
                            </a:rPr>
                            <a:t>CanESM5</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0.04</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GISS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0.07</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6"/>
                      </a:ext>
                    </a:extLst>
                  </a:tr>
                  <a:tr h="195707">
                    <a:tc>
                      <a:txBody>
                        <a:bodyPr/>
                        <a:lstStyle/>
                        <a:p>
                          <a:pPr algn="ctr">
                            <a:lnSpc>
                              <a:spcPct val="107000"/>
                            </a:lnSpc>
                            <a:spcAft>
                              <a:spcPts val="0"/>
                            </a:spcAft>
                          </a:pPr>
                          <a:r>
                            <a:rPr lang="pl-PL" sz="1200" b="0">
                              <a:effectLst/>
                            </a:rPr>
                            <a:t>ALL</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0.06</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ACCESS</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0.10</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7"/>
                      </a:ext>
                    </a:extLst>
                  </a:tr>
                  <a:tr h="195707">
                    <a:tc>
                      <a:txBody>
                        <a:bodyPr/>
                        <a:lstStyle/>
                        <a:p>
                          <a:pPr algn="ctr">
                            <a:lnSpc>
                              <a:spcPct val="107000"/>
                            </a:lnSpc>
                            <a:spcAft>
                              <a:spcPts val="0"/>
                            </a:spcAft>
                          </a:pPr>
                          <a:r>
                            <a:rPr lang="pl-PL" sz="1200" b="0">
                              <a:effectLst/>
                            </a:rPr>
                            <a:t>MRI</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0.17</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MPI</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0.23</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8"/>
                      </a:ext>
                    </a:extLst>
                  </a:tr>
                  <a:tr h="195707">
                    <a:tc>
                      <a:txBody>
                        <a:bodyPr/>
                        <a:lstStyle/>
                        <a:p>
                          <a:pPr algn="ctr">
                            <a:lnSpc>
                              <a:spcPct val="107000"/>
                            </a:lnSpc>
                            <a:spcAft>
                              <a:spcPts val="0"/>
                            </a:spcAft>
                          </a:pPr>
                          <a:r>
                            <a:rPr lang="pl-PL" sz="1200" b="0">
                              <a:effectLst/>
                            </a:rPr>
                            <a:t>GISS</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a:effectLst/>
                            </a:rPr>
                            <a:t>0.19</a:t>
                          </a:r>
                          <a:endParaRPr lang="pl-PL"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ALL</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dirty="0">
                              <a:effectLst/>
                            </a:rPr>
                            <a:t>0.30</a:t>
                          </a:r>
                          <a:endParaRPr lang="pl-PL"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09"/>
                      </a:ext>
                    </a:extLst>
                  </a:tr>
                  <a:tr h="195707">
                    <a:tc>
                      <a:txBody>
                        <a:bodyPr/>
                        <a:lstStyle/>
                        <a:p>
                          <a:pPr algn="ctr">
                            <a:lnSpc>
                              <a:spcPct val="107000"/>
                            </a:lnSpc>
                            <a:spcAft>
                              <a:spcPts val="0"/>
                            </a:spcAft>
                          </a:pPr>
                          <a:r>
                            <a:rPr lang="pl-PL" sz="1200" b="1" kern="1200" dirty="0">
                              <a:solidFill>
                                <a:srgbClr val="FF0000"/>
                              </a:solidFill>
                              <a:effectLst/>
                              <a:latin typeface="+mn-lt"/>
                              <a:ea typeface="+mn-ea"/>
                              <a:cs typeface="+mn-cs"/>
                            </a:rPr>
                            <a:t>BCC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FF0000"/>
                              </a:solidFill>
                              <a:effectLst/>
                              <a:latin typeface="+mn-lt"/>
                              <a:ea typeface="+mn-ea"/>
                              <a:cs typeface="+mn-cs"/>
                            </a:rPr>
                            <a:t>0.39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MIROC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1" kern="1200" dirty="0">
                              <a:solidFill>
                                <a:srgbClr val="0000FF"/>
                              </a:solidFill>
                              <a:effectLst/>
                              <a:latin typeface="+mn-lt"/>
                              <a:ea typeface="+mn-ea"/>
                              <a:cs typeface="+mn-cs"/>
                            </a:rPr>
                            <a:t>0.49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0"/>
                      </a:ext>
                    </a:extLst>
                  </a:tr>
                  <a:tr h="195707">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GRACE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FF00FF"/>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1"/>
                      </a:ext>
                    </a:extLst>
                  </a:tr>
                  <a:tr h="195707">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LSDM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200" b="0" kern="1200" dirty="0">
                              <a:solidFill>
                                <a:srgbClr val="008000"/>
                              </a:solidFill>
                              <a:effectLst/>
                              <a:latin typeface="+mn-lt"/>
                              <a:ea typeface="+mn-ea"/>
                              <a:cs typeface="+mn-cs"/>
                            </a:rPr>
                            <a:t>0.84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xmlns:a14="http://schemas.microsoft.com/office/drawing/2010/main" val="10012"/>
                      </a:ext>
                    </a:extLst>
                  </a:tr>
                </a:tbl>
              </a:graphicData>
            </a:graphic>
          </p:graphicFrame>
        </mc:Fallback>
      </mc:AlternateContent>
      <p:sp>
        <p:nvSpPr>
          <p:cNvPr id="13" name="Rectangle 1"/>
          <p:cNvSpPr>
            <a:spLocks noChangeArrowheads="1"/>
          </p:cNvSpPr>
          <p:nvPr/>
        </p:nvSpPr>
        <p:spPr bwMode="auto">
          <a:xfrm>
            <a:off x="6804000" y="3616803"/>
            <a:ext cx="50417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l-PL" sz="12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200" b="1" dirty="0">
                <a:latin typeface="Calibri" panose="020F0502020204030204" pitchFamily="34" charset="0"/>
                <a:ea typeface="MyriadPro-Light" charset="-128"/>
                <a:cs typeface="Calibri" panose="020F0502020204030204" pitchFamily="34" charset="0"/>
              </a:rPr>
              <a:t>A11.</a:t>
            </a:r>
            <a:r>
              <a:rPr kumimoji="0" lang="en-US" altLang="pl-PL" sz="12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Correlation coefficients between GAO and HAM from CMIP6 for χ</a:t>
            </a:r>
            <a:r>
              <a:rPr kumimoji="0" lang="en-US" altLang="pl-PL" sz="12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1</a:t>
            </a:r>
            <a:r>
              <a:rPr kumimoji="0" lang="en-US" altLang="pl-PL" sz="12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and χ</a:t>
            </a:r>
            <a:r>
              <a:rPr kumimoji="0" lang="en-US" altLang="pl-PL" sz="1200" b="0" i="0" u="none" strike="noStrike" cap="none" normalizeH="0" baseline="-25000" dirty="0">
                <a:ln>
                  <a:noFill/>
                </a:ln>
                <a:solidFill>
                  <a:schemeClr val="tx1"/>
                </a:solidFill>
                <a:effectLst/>
                <a:latin typeface="Calibri" panose="020F0502020204030204" pitchFamily="34" charset="0"/>
                <a:ea typeface="MyriadPro-Light" charset="-128"/>
                <a:cs typeface="Calibri" panose="020F0502020204030204" pitchFamily="34" charset="0"/>
              </a:rPr>
              <a:t>2 </a:t>
            </a:r>
            <a:endParaRPr kumimoji="0" lang="en-US" altLang="pl-PL" sz="1200" b="0" i="0" u="none" strike="noStrike" cap="none" normalizeH="0" baseline="-25000" dirty="0">
              <a:ln>
                <a:noFill/>
              </a:ln>
              <a:solidFill>
                <a:schemeClr val="tx1"/>
              </a:solidFill>
              <a:effectLst/>
              <a:latin typeface="Arial" panose="020B0604020202020204" pitchFamily="34" charset="0"/>
            </a:endParaRPr>
          </a:p>
        </p:txBody>
      </p:sp>
      <p:sp>
        <p:nvSpPr>
          <p:cNvPr id="17" name="pole tekstowe 16">
            <a:extLst>
              <a:ext uri="{FF2B5EF4-FFF2-40B4-BE49-F238E27FC236}">
                <a16:creationId xmlns:a16="http://schemas.microsoft.com/office/drawing/2014/main" id="{27315E62-C11F-401B-8F6D-6549F89D469F}"/>
              </a:ext>
            </a:extLst>
          </p:cNvPr>
          <p:cNvSpPr txBox="1"/>
          <p:nvPr/>
        </p:nvSpPr>
        <p:spPr>
          <a:xfrm>
            <a:off x="0" y="5539483"/>
            <a:ext cx="6771926" cy="584775"/>
          </a:xfrm>
          <a:prstGeom prst="rect">
            <a:avLst/>
          </a:prstGeom>
          <a:noFill/>
        </p:spPr>
        <p:txBody>
          <a:bodyPr wrap="square" rtlCol="0">
            <a:spAutoFit/>
          </a:bodyPr>
          <a:lstStyle/>
          <a:p>
            <a:pPr algn="ctr"/>
            <a:r>
              <a:rPr lang="pl-PL" sz="1600" b="1" dirty="0">
                <a:solidFill>
                  <a:srgbClr val="002060"/>
                </a:solidFill>
                <a:latin typeface="Calibri" panose="020F0502020204030204" pitchFamily="34" charset="0"/>
                <a:cs typeface="Calibri" panose="020F0502020204030204" pitchFamily="34" charset="0"/>
              </a:rPr>
              <a:t>Fig. A4.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1</a:t>
            </a:r>
            <a:r>
              <a:rPr lang="en-GB" sz="1600" dirty="0">
                <a:solidFill>
                  <a:srgbClr val="002060"/>
                </a:solidFill>
                <a:latin typeface="Calibri" panose="020F0502020204030204" pitchFamily="34" charset="0"/>
                <a:cs typeface="Calibri" panose="020F0502020204030204" pitchFamily="34" charset="0"/>
              </a:rPr>
              <a:t> and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2</a:t>
            </a:r>
            <a:r>
              <a:rPr lang="en-GB" sz="1600" dirty="0">
                <a:solidFill>
                  <a:srgbClr val="002060"/>
                </a:solidFill>
                <a:latin typeface="Calibri" panose="020F0502020204030204" pitchFamily="34" charset="0"/>
                <a:cs typeface="Calibri" panose="020F0502020204030204" pitchFamily="34" charset="0"/>
              </a:rPr>
              <a:t> components of non-seasonal oscillations in GAO and HAM computed from GRACE, LSDM</a:t>
            </a:r>
            <a:r>
              <a:rPr lang="pl-PL" sz="1600" dirty="0">
                <a:solidFill>
                  <a:srgbClr val="002060"/>
                </a:solidFill>
                <a:latin typeface="Calibri" panose="020F0502020204030204" pitchFamily="34" charset="0"/>
                <a:cs typeface="Calibri" panose="020F0502020204030204" pitchFamily="34" charset="0"/>
              </a:rPr>
              <a:t> </a:t>
            </a:r>
            <a:r>
              <a:rPr lang="pl-PL" sz="1600" dirty="0" err="1">
                <a:solidFill>
                  <a:srgbClr val="002060"/>
                </a:solidFill>
                <a:latin typeface="Calibri" panose="020F0502020204030204" pitchFamily="34" charset="0"/>
                <a:cs typeface="Calibri" panose="020F0502020204030204" pitchFamily="34" charset="0"/>
              </a:rPr>
              <a:t>together</a:t>
            </a:r>
            <a:r>
              <a:rPr lang="pl-PL" sz="1600" dirty="0">
                <a:solidFill>
                  <a:srgbClr val="002060"/>
                </a:solidFill>
                <a:latin typeface="Calibri" panose="020F0502020204030204" pitchFamily="34" charset="0"/>
                <a:cs typeface="Calibri" panose="020F0502020204030204" pitchFamily="34" charset="0"/>
              </a:rPr>
              <a:t> with </a:t>
            </a:r>
            <a:r>
              <a:rPr lang="pl-PL" sz="1600" dirty="0" err="1">
                <a:solidFill>
                  <a:srgbClr val="002060"/>
                </a:solidFill>
                <a:latin typeface="Calibri" panose="020F0502020204030204" pitchFamily="34" charset="0"/>
                <a:cs typeface="Calibri" panose="020F0502020204030204" pitchFamily="34" charset="0"/>
              </a:rPr>
              <a:t>best</a:t>
            </a:r>
            <a:r>
              <a:rPr lang="en-GB" sz="1600" dirty="0">
                <a:solidFill>
                  <a:srgbClr val="002060"/>
                </a:solidFill>
                <a:latin typeface="Calibri" panose="020F0502020204030204" pitchFamily="34" charset="0"/>
                <a:cs typeface="Calibri" panose="020F0502020204030204" pitchFamily="34" charset="0"/>
              </a:rPr>
              <a:t> CMIP6 models</a:t>
            </a:r>
          </a:p>
        </p:txBody>
      </p:sp>
    </p:spTree>
    <p:extLst>
      <p:ext uri="{BB962C8B-B14F-4D97-AF65-F5344CB8AC3E}">
        <p14:creationId xmlns:p14="http://schemas.microsoft.com/office/powerpoint/2010/main" val="531226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FA0035-D2ED-4BBE-A131-16E1D455F2E3}"/>
              </a:ext>
            </a:extLst>
          </p:cNvPr>
          <p:cNvSpPr>
            <a:spLocks noGrp="1"/>
          </p:cNvSpPr>
          <p:nvPr>
            <p:ph type="title"/>
          </p:nvPr>
        </p:nvSpPr>
        <p:spPr/>
        <p:txBody>
          <a:bodyPr/>
          <a:lstStyle/>
          <a:p>
            <a:r>
              <a:rPr lang="en-US" sz="3200" dirty="0"/>
              <a:t>HAM computation</a:t>
            </a:r>
            <a:endParaRPr lang="en-GB" dirty="0"/>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DE85A31D-AFC9-4AC2-8738-1F68E12B748A}"/>
                  </a:ext>
                </a:extLst>
              </p:cNvPr>
              <p:cNvSpPr>
                <a:spLocks noGrp="1"/>
              </p:cNvSpPr>
              <p:nvPr>
                <p:ph idx="1"/>
              </p:nvPr>
            </p:nvSpPr>
            <p:spPr/>
            <p:txBody>
              <a:bodyPr>
                <a:noAutofit/>
              </a:bodyPr>
              <a:lstStyle/>
              <a:p>
                <a:pPr algn="just">
                  <a:spcAft>
                    <a:spcPts val="1000"/>
                  </a:spcAft>
                  <a:defRPr/>
                </a:pPr>
                <a:r>
                  <a:rPr lang="en-GB" dirty="0">
                    <a:cs typeface="Calibri" panose="020F0502020204030204" pitchFamily="34" charset="0"/>
                  </a:rPr>
                  <a:t>To compute equatorial components (χ</a:t>
                </a:r>
                <a:r>
                  <a:rPr lang="en-GB" baseline="-25000" dirty="0">
                    <a:cs typeface="Calibri" panose="020F0502020204030204" pitchFamily="34" charset="0"/>
                  </a:rPr>
                  <a:t>1</a:t>
                </a:r>
                <a:r>
                  <a:rPr lang="en-GB" dirty="0">
                    <a:cs typeface="Calibri" panose="020F0502020204030204" pitchFamily="34" charset="0"/>
                  </a:rPr>
                  <a:t>, χ</a:t>
                </a:r>
                <a:r>
                  <a:rPr lang="en-GB" baseline="-25000" dirty="0">
                    <a:cs typeface="Calibri" panose="020F0502020204030204" pitchFamily="34" charset="0"/>
                  </a:rPr>
                  <a:t>2</a:t>
                </a:r>
                <a:r>
                  <a:rPr lang="en-GB" dirty="0">
                    <a:cs typeface="Calibri" panose="020F0502020204030204" pitchFamily="34" charset="0"/>
                  </a:rPr>
                  <a:t>) of</a:t>
                </a:r>
                <a:r>
                  <a:rPr lang="en-GB" b="1" dirty="0">
                    <a:cs typeface="Calibri" panose="020F0502020204030204" pitchFamily="34" charset="0"/>
                  </a:rPr>
                  <a:t> </a:t>
                </a:r>
                <a:r>
                  <a:rPr lang="en-GB" b="1" dirty="0">
                    <a:solidFill>
                      <a:srgbClr val="002060"/>
                    </a:solidFill>
                    <a:cs typeface="Calibri" panose="020F0502020204030204" pitchFamily="34" charset="0"/>
                  </a:rPr>
                  <a:t>HAM based on terrestrial water storage (TWS)</a:t>
                </a:r>
                <a:r>
                  <a:rPr lang="en-GB" dirty="0">
                    <a:cs typeface="Calibri" panose="020F0502020204030204" pitchFamily="34" charset="0"/>
                  </a:rPr>
                  <a:t>,</a:t>
                </a:r>
                <a:r>
                  <a:rPr lang="en-GB" b="1" dirty="0">
                    <a:cs typeface="Calibri" panose="020F0502020204030204" pitchFamily="34" charset="0"/>
                  </a:rPr>
                  <a:t> </a:t>
                </a:r>
                <a:r>
                  <a:rPr lang="en-GB" dirty="0">
                    <a:cs typeface="Calibri" panose="020F0502020204030204" pitchFamily="34" charset="0"/>
                  </a:rPr>
                  <a:t>we use the following formulas (</a:t>
                </a:r>
                <a:r>
                  <a:rPr lang="en-GB" i="1" dirty="0">
                    <a:cs typeface="Calibri" panose="020F0502020204030204" pitchFamily="34" charset="0"/>
                  </a:rPr>
                  <a:t>Eubanks 1993</a:t>
                </a:r>
                <a:r>
                  <a:rPr lang="en-GB" dirty="0">
                    <a:cs typeface="Calibri" panose="020F0502020204030204" pitchFamily="34" charset="0"/>
                  </a:rPr>
                  <a:t>):</a:t>
                </a:r>
              </a:p>
              <a:p>
                <a:pPr marL="0" indent="0" algn="just">
                  <a:lnSpc>
                    <a:spcPct val="100000"/>
                  </a:lnSpc>
                  <a:spcAft>
                    <a:spcPts val="1000"/>
                  </a:spcAft>
                  <a:buNone/>
                </a:pPr>
                <a14:m>
                  <m:oMathPara xmlns:m="http://schemas.openxmlformats.org/officeDocument/2006/math">
                    <m:oMathParaPr>
                      <m:jc m:val="centerGroup"/>
                    </m:oMathParaPr>
                    <m:oMath xmlns:m="http://schemas.openxmlformats.org/officeDocument/2006/math">
                      <m:sSub>
                        <m:sSubPr>
                          <m:ctrlPr>
                            <a:rPr lang="en-GB" b="1" i="1" smtClean="0">
                              <a:solidFill>
                                <a:srgbClr val="002060"/>
                              </a:solidFill>
                              <a:latin typeface="Cambria Math" panose="02040503050406030204" pitchFamily="18" charset="0"/>
                              <a:cs typeface="Calibri" panose="020F0502020204030204" pitchFamily="34" charset="0"/>
                            </a:rPr>
                          </m:ctrlPr>
                        </m:sSubPr>
                        <m:e>
                          <m:r>
                            <a:rPr lang="en-GB" b="1" i="1" smtClean="0">
                              <a:solidFill>
                                <a:srgbClr val="002060"/>
                              </a:solidFill>
                              <a:latin typeface="Cambria Math" panose="02040503050406030204" pitchFamily="18" charset="0"/>
                              <a:cs typeface="Calibri" panose="020F0502020204030204" pitchFamily="34" charset="0"/>
                            </a:rPr>
                            <m:t>𝝌</m:t>
                          </m:r>
                        </m:e>
                        <m:sub>
                          <m:r>
                            <a:rPr lang="en-GB" b="1" i="1" smtClean="0">
                              <a:solidFill>
                                <a:srgbClr val="002060"/>
                              </a:solidFill>
                              <a:latin typeface="Cambria Math" panose="02040503050406030204" pitchFamily="18" charset="0"/>
                              <a:cs typeface="Calibri" panose="020F0502020204030204" pitchFamily="34" charset="0"/>
                            </a:rPr>
                            <m:t>𝟏</m:t>
                          </m:r>
                        </m:sub>
                      </m:sSub>
                      <m:r>
                        <a:rPr lang="en-GB" b="1" i="1" smtClean="0">
                          <a:solidFill>
                            <a:srgbClr val="002060"/>
                          </a:solidFill>
                          <a:latin typeface="Cambria Math" panose="02040503050406030204" pitchFamily="18" charset="0"/>
                          <a:cs typeface="Calibri" panose="020F0502020204030204" pitchFamily="34" charset="0"/>
                        </a:rPr>
                        <m:t>=−</m:t>
                      </m:r>
                      <m:f>
                        <m:fPr>
                          <m:ctrlPr>
                            <a:rPr lang="en-GB" b="1" i="1" smtClean="0">
                              <a:solidFill>
                                <a:srgbClr val="002060"/>
                              </a:solidFill>
                              <a:latin typeface="Cambria Math" panose="02040503050406030204" pitchFamily="18" charset="0"/>
                              <a:cs typeface="Calibri" panose="020F0502020204030204" pitchFamily="34" charset="0"/>
                            </a:rPr>
                          </m:ctrlPr>
                        </m:fPr>
                        <m:num>
                          <m:sSubSup>
                            <m:sSubSupPr>
                              <m:ctrlPr>
                                <a:rPr lang="en-GB" b="1" i="1" smtClean="0">
                                  <a:solidFill>
                                    <a:srgbClr val="002060"/>
                                  </a:solidFill>
                                  <a:latin typeface="Cambria Math" panose="02040503050406030204" pitchFamily="18" charset="0"/>
                                  <a:cs typeface="Calibri" panose="020F0502020204030204" pitchFamily="34" charset="0"/>
                                </a:rPr>
                              </m:ctrlPr>
                            </m:sSubSupPr>
                            <m:e>
                              <m:r>
                                <a:rPr lang="en-GB" b="1" i="1" smtClean="0">
                                  <a:solidFill>
                                    <a:srgbClr val="002060"/>
                                  </a:solidFill>
                                  <a:latin typeface="Cambria Math" panose="02040503050406030204" pitchFamily="18" charset="0"/>
                                  <a:cs typeface="Calibri" panose="020F0502020204030204" pitchFamily="34" charset="0"/>
                                </a:rPr>
                                <m:t>𝟏</m:t>
                              </m:r>
                              <m:r>
                                <a:rPr lang="en-GB" b="1" i="1" smtClean="0">
                                  <a:solidFill>
                                    <a:srgbClr val="002060"/>
                                  </a:solidFill>
                                  <a:latin typeface="Cambria Math" panose="02040503050406030204" pitchFamily="18" charset="0"/>
                                  <a:cs typeface="Calibri" panose="020F0502020204030204" pitchFamily="34" charset="0"/>
                                </a:rPr>
                                <m:t>.</m:t>
                              </m:r>
                              <m:r>
                                <a:rPr lang="en-GB" b="1" i="1" smtClean="0">
                                  <a:solidFill>
                                    <a:srgbClr val="002060"/>
                                  </a:solidFill>
                                  <a:latin typeface="Cambria Math" panose="02040503050406030204" pitchFamily="18" charset="0"/>
                                  <a:cs typeface="Calibri" panose="020F0502020204030204" pitchFamily="34" charset="0"/>
                                </a:rPr>
                                <m:t>𝟎𝟗𝟔𝟔</m:t>
                              </m:r>
                              <m:r>
                                <a:rPr lang="en-GB" b="1" i="1" smtClean="0">
                                  <a:solidFill>
                                    <a:srgbClr val="002060"/>
                                  </a:solidFill>
                                  <a:latin typeface="Cambria Math" panose="02040503050406030204" pitchFamily="18" charset="0"/>
                                  <a:cs typeface="Calibri" panose="020F0502020204030204" pitchFamily="34" charset="0"/>
                                </a:rPr>
                                <m:t>𝑹</m:t>
                              </m:r>
                            </m:e>
                            <m:sub>
                              <m:r>
                                <a:rPr lang="en-GB" b="1" i="1" smtClean="0">
                                  <a:solidFill>
                                    <a:srgbClr val="002060"/>
                                  </a:solidFill>
                                  <a:latin typeface="Cambria Math" panose="02040503050406030204" pitchFamily="18" charset="0"/>
                                  <a:cs typeface="Calibri" panose="020F0502020204030204" pitchFamily="34" charset="0"/>
                                </a:rPr>
                                <m:t>𝒆</m:t>
                              </m:r>
                            </m:sub>
                            <m:sup>
                              <m:r>
                                <a:rPr lang="en-GB" b="1" i="1" smtClean="0">
                                  <a:solidFill>
                                    <a:srgbClr val="002060"/>
                                  </a:solidFill>
                                  <a:latin typeface="Cambria Math" panose="02040503050406030204" pitchFamily="18" charset="0"/>
                                  <a:cs typeface="Calibri" panose="020F0502020204030204" pitchFamily="34" charset="0"/>
                                </a:rPr>
                                <m:t>𝟐</m:t>
                              </m:r>
                            </m:sup>
                          </m:sSubSup>
                        </m:num>
                        <m:den>
                          <m:r>
                            <a:rPr lang="en-GB" b="1" i="1" smtClean="0">
                              <a:solidFill>
                                <a:srgbClr val="002060"/>
                              </a:solidFill>
                              <a:latin typeface="Cambria Math" panose="02040503050406030204" pitchFamily="18" charset="0"/>
                              <a:cs typeface="Calibri" panose="020F0502020204030204" pitchFamily="34" charset="0"/>
                            </a:rPr>
                            <m:t>𝑪</m:t>
                          </m:r>
                          <m:r>
                            <a:rPr lang="en-GB" b="1" i="1" smtClean="0">
                              <a:solidFill>
                                <a:srgbClr val="002060"/>
                              </a:solidFill>
                              <a:latin typeface="Cambria Math" panose="02040503050406030204" pitchFamily="18" charset="0"/>
                              <a:cs typeface="Calibri" panose="020F0502020204030204" pitchFamily="34" charset="0"/>
                            </a:rPr>
                            <m:t>−</m:t>
                          </m:r>
                          <m:r>
                            <a:rPr lang="en-GB" b="1" i="1" smtClean="0">
                              <a:solidFill>
                                <a:srgbClr val="002060"/>
                              </a:solidFill>
                              <a:latin typeface="Cambria Math" panose="02040503050406030204" pitchFamily="18" charset="0"/>
                              <a:cs typeface="Calibri" panose="020F0502020204030204" pitchFamily="34" charset="0"/>
                            </a:rPr>
                            <m:t>𝑨</m:t>
                          </m:r>
                        </m:den>
                      </m:f>
                      <m:nary>
                        <m:naryPr>
                          <m:chr m:val="∬"/>
                          <m:limLoc m:val="undOvr"/>
                          <m:subHide m:val="on"/>
                          <m:supHide m:val="on"/>
                          <m:ctrlPr>
                            <a:rPr lang="en-GB" b="1" i="1" smtClean="0">
                              <a:solidFill>
                                <a:srgbClr val="002060"/>
                              </a:solidFill>
                              <a:latin typeface="Cambria Math" panose="02040503050406030204" pitchFamily="18" charset="0"/>
                              <a:cs typeface="Calibri" panose="020F0502020204030204" pitchFamily="34" charset="0"/>
                            </a:rPr>
                          </m:ctrlPr>
                        </m:naryPr>
                        <m:sub/>
                        <m:sup/>
                        <m:e>
                          <m:r>
                            <a:rPr lang="en-GB" b="1" i="1" smtClean="0">
                              <a:solidFill>
                                <a:srgbClr val="002060"/>
                              </a:solidFill>
                              <a:latin typeface="Cambria Math" panose="02040503050406030204" pitchFamily="18" charset="0"/>
                              <a:cs typeface="Calibri" panose="020F0502020204030204" pitchFamily="34" charset="0"/>
                            </a:rPr>
                            <m:t>𝑻𝑾𝑺</m:t>
                          </m:r>
                          <m:d>
                            <m:dPr>
                              <m:ctrlPr>
                                <a:rPr lang="en-GB" b="1" i="1" smtClean="0">
                                  <a:solidFill>
                                    <a:srgbClr val="002060"/>
                                  </a:solidFill>
                                  <a:latin typeface="Cambria Math" panose="02040503050406030204" pitchFamily="18" charset="0"/>
                                  <a:cs typeface="Calibri" panose="020F0502020204030204" pitchFamily="34" charset="0"/>
                                </a:rPr>
                              </m:ctrlPr>
                            </m:dPr>
                            <m:e>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𝝋</m:t>
                              </m:r>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𝝀</m:t>
                              </m:r>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𝒕</m:t>
                              </m:r>
                            </m:e>
                          </m:d>
                          <m:func>
                            <m:funcPr>
                              <m:ctrlPr>
                                <a:rPr lang="en-GB" b="1" i="1" smtClean="0">
                                  <a:solidFill>
                                    <a:srgbClr val="002060"/>
                                  </a:solidFill>
                                  <a:latin typeface="Cambria Math" panose="02040503050406030204" pitchFamily="18" charset="0"/>
                                  <a:cs typeface="Calibri" panose="020F0502020204030204" pitchFamily="34" charset="0"/>
                                </a:rPr>
                              </m:ctrlPr>
                            </m:funcPr>
                            <m:fName>
                              <m:r>
                                <a:rPr lang="en-GB" b="1" i="1" smtClean="0">
                                  <a:solidFill>
                                    <a:srgbClr val="002060"/>
                                  </a:solidFill>
                                  <a:latin typeface="Cambria Math" panose="02040503050406030204" pitchFamily="18" charset="0"/>
                                  <a:cs typeface="Calibri" panose="020F0502020204030204" pitchFamily="34" charset="0"/>
                                </a:rPr>
                                <m:t>𝒔𝒊𝒏</m:t>
                              </m:r>
                            </m:fName>
                            <m:e>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𝝋</m:t>
                              </m:r>
                            </m:e>
                          </m:func>
                          <m:func>
                            <m:funcPr>
                              <m:ctrlPr>
                                <a:rPr lang="en-GB" b="1" i="1" smtClean="0">
                                  <a:solidFill>
                                    <a:srgbClr val="002060"/>
                                  </a:solidFill>
                                  <a:latin typeface="Cambria Math" panose="02040503050406030204" pitchFamily="18" charset="0"/>
                                  <a:cs typeface="Calibri" panose="020F0502020204030204" pitchFamily="34" charset="0"/>
                                </a:rPr>
                              </m:ctrlPr>
                            </m:funcPr>
                            <m:fName>
                              <m:r>
                                <a:rPr lang="en-GB" b="1" i="1" smtClean="0">
                                  <a:solidFill>
                                    <a:srgbClr val="002060"/>
                                  </a:solidFill>
                                  <a:latin typeface="Cambria Math" panose="02040503050406030204" pitchFamily="18" charset="0"/>
                                  <a:cs typeface="Calibri" panose="020F0502020204030204" pitchFamily="34" charset="0"/>
                                </a:rPr>
                                <m:t>𝒄𝒐𝒔</m:t>
                              </m:r>
                            </m:fName>
                            <m:e>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𝝋</m:t>
                              </m:r>
                            </m:e>
                          </m:func>
                          <m:func>
                            <m:funcPr>
                              <m:ctrlPr>
                                <a:rPr lang="en-GB" b="1" i="1" smtClean="0">
                                  <a:solidFill>
                                    <a:srgbClr val="002060"/>
                                  </a:solidFill>
                                  <a:latin typeface="Cambria Math" panose="02040503050406030204" pitchFamily="18" charset="0"/>
                                  <a:cs typeface="Calibri" panose="020F0502020204030204" pitchFamily="34" charset="0"/>
                                </a:rPr>
                              </m:ctrlPr>
                            </m:funcPr>
                            <m:fName>
                              <m:r>
                                <a:rPr lang="en-GB" b="1" i="1" smtClean="0">
                                  <a:solidFill>
                                    <a:srgbClr val="002060"/>
                                  </a:solidFill>
                                  <a:latin typeface="Cambria Math" panose="02040503050406030204" pitchFamily="18" charset="0"/>
                                  <a:cs typeface="Calibri" panose="020F0502020204030204" pitchFamily="34" charset="0"/>
                                </a:rPr>
                                <m:t>𝒄𝒐𝒔</m:t>
                              </m:r>
                            </m:fName>
                            <m:e>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𝝀</m:t>
                              </m:r>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𝒅𝑺</m:t>
                              </m:r>
                            </m:e>
                          </m:func>
                        </m:e>
                      </m:nary>
                    </m:oMath>
                  </m:oMathPara>
                </a14:m>
                <a:endParaRPr lang="en-GB" b="1" i="1" dirty="0">
                  <a:solidFill>
                    <a:srgbClr val="002060"/>
                  </a:solidFill>
                  <a:ea typeface="Cambria Math" panose="02040503050406030204" pitchFamily="18" charset="0"/>
                  <a:cs typeface="Calibri" panose="020F0502020204030204" pitchFamily="34" charset="0"/>
                </a:endParaRPr>
              </a:p>
              <a:p>
                <a:pPr marL="0" indent="0" algn="just">
                  <a:lnSpc>
                    <a:spcPct val="100000"/>
                  </a:lnSpc>
                  <a:spcAft>
                    <a:spcPts val="1000"/>
                  </a:spcAft>
                  <a:buNone/>
                </a:pPr>
                <a14:m>
                  <m:oMathPara xmlns:m="http://schemas.openxmlformats.org/officeDocument/2006/math">
                    <m:oMathParaPr>
                      <m:jc m:val="centerGroup"/>
                    </m:oMathParaPr>
                    <m:oMath xmlns:m="http://schemas.openxmlformats.org/officeDocument/2006/math">
                      <m:sSub>
                        <m:sSubPr>
                          <m:ctrlPr>
                            <a:rPr lang="en-GB" b="1" i="1" smtClean="0">
                              <a:solidFill>
                                <a:srgbClr val="002060"/>
                              </a:solidFill>
                              <a:latin typeface="Cambria Math" panose="02040503050406030204" pitchFamily="18" charset="0"/>
                              <a:cs typeface="Calibri" panose="020F0502020204030204" pitchFamily="34" charset="0"/>
                            </a:rPr>
                          </m:ctrlPr>
                        </m:sSubPr>
                        <m:e>
                          <m:r>
                            <a:rPr lang="en-GB" b="1" i="1" smtClean="0">
                              <a:solidFill>
                                <a:srgbClr val="002060"/>
                              </a:solidFill>
                              <a:latin typeface="Cambria Math" panose="02040503050406030204" pitchFamily="18" charset="0"/>
                              <a:cs typeface="Calibri" panose="020F0502020204030204" pitchFamily="34" charset="0"/>
                            </a:rPr>
                            <m:t>𝝌</m:t>
                          </m:r>
                        </m:e>
                        <m:sub>
                          <m:r>
                            <a:rPr lang="en-GB" b="1" i="1" smtClean="0">
                              <a:solidFill>
                                <a:srgbClr val="002060"/>
                              </a:solidFill>
                              <a:latin typeface="Cambria Math" panose="02040503050406030204" pitchFamily="18" charset="0"/>
                              <a:cs typeface="Calibri" panose="020F0502020204030204" pitchFamily="34" charset="0"/>
                            </a:rPr>
                            <m:t>𝟐</m:t>
                          </m:r>
                        </m:sub>
                      </m:sSub>
                      <m:r>
                        <a:rPr lang="en-GB" b="1" i="1" smtClean="0">
                          <a:solidFill>
                            <a:srgbClr val="002060"/>
                          </a:solidFill>
                          <a:latin typeface="Cambria Math" panose="02040503050406030204" pitchFamily="18" charset="0"/>
                          <a:cs typeface="Calibri" panose="020F0502020204030204" pitchFamily="34" charset="0"/>
                        </a:rPr>
                        <m:t>=−</m:t>
                      </m:r>
                      <m:f>
                        <m:fPr>
                          <m:ctrlPr>
                            <a:rPr lang="en-GB" b="1" i="1" smtClean="0">
                              <a:solidFill>
                                <a:srgbClr val="002060"/>
                              </a:solidFill>
                              <a:latin typeface="Cambria Math" panose="02040503050406030204" pitchFamily="18" charset="0"/>
                              <a:cs typeface="Calibri" panose="020F0502020204030204" pitchFamily="34" charset="0"/>
                            </a:rPr>
                          </m:ctrlPr>
                        </m:fPr>
                        <m:num>
                          <m:sSubSup>
                            <m:sSubSupPr>
                              <m:ctrlPr>
                                <a:rPr lang="en-GB" b="1" i="1" smtClean="0">
                                  <a:solidFill>
                                    <a:srgbClr val="002060"/>
                                  </a:solidFill>
                                  <a:latin typeface="Cambria Math" panose="02040503050406030204" pitchFamily="18" charset="0"/>
                                  <a:cs typeface="Calibri" panose="020F0502020204030204" pitchFamily="34" charset="0"/>
                                </a:rPr>
                              </m:ctrlPr>
                            </m:sSubSupPr>
                            <m:e>
                              <m:r>
                                <a:rPr lang="en-GB" b="1" i="1" smtClean="0">
                                  <a:solidFill>
                                    <a:srgbClr val="002060"/>
                                  </a:solidFill>
                                  <a:latin typeface="Cambria Math" panose="02040503050406030204" pitchFamily="18" charset="0"/>
                                  <a:cs typeface="Calibri" panose="020F0502020204030204" pitchFamily="34" charset="0"/>
                                </a:rPr>
                                <m:t>𝟏</m:t>
                              </m:r>
                              <m:r>
                                <a:rPr lang="en-GB" b="1" i="1" smtClean="0">
                                  <a:solidFill>
                                    <a:srgbClr val="002060"/>
                                  </a:solidFill>
                                  <a:latin typeface="Cambria Math" panose="02040503050406030204" pitchFamily="18" charset="0"/>
                                  <a:cs typeface="Calibri" panose="020F0502020204030204" pitchFamily="34" charset="0"/>
                                </a:rPr>
                                <m:t>.</m:t>
                              </m:r>
                              <m:r>
                                <a:rPr lang="en-GB" b="1" i="1" smtClean="0">
                                  <a:solidFill>
                                    <a:srgbClr val="002060"/>
                                  </a:solidFill>
                                  <a:latin typeface="Cambria Math" panose="02040503050406030204" pitchFamily="18" charset="0"/>
                                  <a:cs typeface="Calibri" panose="020F0502020204030204" pitchFamily="34" charset="0"/>
                                </a:rPr>
                                <m:t>𝟎𝟗𝟔𝟔</m:t>
                              </m:r>
                              <m:r>
                                <a:rPr lang="en-GB" b="1" i="1" smtClean="0">
                                  <a:solidFill>
                                    <a:srgbClr val="002060"/>
                                  </a:solidFill>
                                  <a:latin typeface="Cambria Math" panose="02040503050406030204" pitchFamily="18" charset="0"/>
                                  <a:cs typeface="Calibri" panose="020F0502020204030204" pitchFamily="34" charset="0"/>
                                </a:rPr>
                                <m:t>𝑹</m:t>
                              </m:r>
                            </m:e>
                            <m:sub>
                              <m:r>
                                <a:rPr lang="en-GB" b="1" i="1" smtClean="0">
                                  <a:solidFill>
                                    <a:srgbClr val="002060"/>
                                  </a:solidFill>
                                  <a:latin typeface="Cambria Math" panose="02040503050406030204" pitchFamily="18" charset="0"/>
                                  <a:cs typeface="Calibri" panose="020F0502020204030204" pitchFamily="34" charset="0"/>
                                </a:rPr>
                                <m:t>𝒆</m:t>
                              </m:r>
                            </m:sub>
                            <m:sup>
                              <m:r>
                                <a:rPr lang="en-GB" b="1" i="1" smtClean="0">
                                  <a:solidFill>
                                    <a:srgbClr val="002060"/>
                                  </a:solidFill>
                                  <a:latin typeface="Cambria Math" panose="02040503050406030204" pitchFamily="18" charset="0"/>
                                  <a:cs typeface="Calibri" panose="020F0502020204030204" pitchFamily="34" charset="0"/>
                                </a:rPr>
                                <m:t>𝟐</m:t>
                              </m:r>
                            </m:sup>
                          </m:sSubSup>
                        </m:num>
                        <m:den>
                          <m:r>
                            <a:rPr lang="en-GB" b="1" i="1" smtClean="0">
                              <a:solidFill>
                                <a:srgbClr val="002060"/>
                              </a:solidFill>
                              <a:latin typeface="Cambria Math" panose="02040503050406030204" pitchFamily="18" charset="0"/>
                              <a:cs typeface="Calibri" panose="020F0502020204030204" pitchFamily="34" charset="0"/>
                            </a:rPr>
                            <m:t>𝑪</m:t>
                          </m:r>
                          <m:r>
                            <a:rPr lang="en-GB" b="1" i="1" smtClean="0">
                              <a:solidFill>
                                <a:srgbClr val="002060"/>
                              </a:solidFill>
                              <a:latin typeface="Cambria Math" panose="02040503050406030204" pitchFamily="18" charset="0"/>
                              <a:cs typeface="Calibri" panose="020F0502020204030204" pitchFamily="34" charset="0"/>
                            </a:rPr>
                            <m:t>−</m:t>
                          </m:r>
                          <m:r>
                            <a:rPr lang="en-GB" b="1" i="1" smtClean="0">
                              <a:solidFill>
                                <a:srgbClr val="002060"/>
                              </a:solidFill>
                              <a:latin typeface="Cambria Math" panose="02040503050406030204" pitchFamily="18" charset="0"/>
                              <a:cs typeface="Calibri" panose="020F0502020204030204" pitchFamily="34" charset="0"/>
                            </a:rPr>
                            <m:t>𝑨</m:t>
                          </m:r>
                        </m:den>
                      </m:f>
                      <m:nary>
                        <m:naryPr>
                          <m:chr m:val="∬"/>
                          <m:limLoc m:val="undOvr"/>
                          <m:subHide m:val="on"/>
                          <m:supHide m:val="on"/>
                          <m:ctrlPr>
                            <a:rPr lang="en-GB" b="1" i="1" smtClean="0">
                              <a:solidFill>
                                <a:srgbClr val="002060"/>
                              </a:solidFill>
                              <a:latin typeface="Cambria Math" panose="02040503050406030204" pitchFamily="18" charset="0"/>
                              <a:cs typeface="Calibri" panose="020F0502020204030204" pitchFamily="34" charset="0"/>
                            </a:rPr>
                          </m:ctrlPr>
                        </m:naryPr>
                        <m:sub/>
                        <m:sup/>
                        <m:e>
                          <m:r>
                            <a:rPr lang="en-GB" b="1" i="1" smtClean="0">
                              <a:solidFill>
                                <a:srgbClr val="002060"/>
                              </a:solidFill>
                              <a:latin typeface="Cambria Math" panose="02040503050406030204" pitchFamily="18" charset="0"/>
                              <a:cs typeface="Calibri" panose="020F0502020204030204" pitchFamily="34" charset="0"/>
                            </a:rPr>
                            <m:t>𝑻𝑾𝑺</m:t>
                          </m:r>
                          <m:d>
                            <m:dPr>
                              <m:ctrlPr>
                                <a:rPr lang="en-GB" b="1" i="1" smtClean="0">
                                  <a:solidFill>
                                    <a:srgbClr val="002060"/>
                                  </a:solidFill>
                                  <a:latin typeface="Cambria Math" panose="02040503050406030204" pitchFamily="18" charset="0"/>
                                  <a:cs typeface="Calibri" panose="020F0502020204030204" pitchFamily="34" charset="0"/>
                                </a:rPr>
                              </m:ctrlPr>
                            </m:dPr>
                            <m:e>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𝝋</m:t>
                              </m:r>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𝝀</m:t>
                              </m:r>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m:t>
                              </m:r>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𝒕</m:t>
                              </m:r>
                            </m:e>
                          </m:d>
                          <m:func>
                            <m:funcPr>
                              <m:ctrlPr>
                                <a:rPr lang="en-GB" b="1" i="1" smtClean="0">
                                  <a:solidFill>
                                    <a:srgbClr val="002060"/>
                                  </a:solidFill>
                                  <a:latin typeface="Cambria Math" panose="02040503050406030204" pitchFamily="18" charset="0"/>
                                  <a:cs typeface="Calibri" panose="020F0502020204030204" pitchFamily="34" charset="0"/>
                                </a:rPr>
                              </m:ctrlPr>
                            </m:funcPr>
                            <m:fName>
                              <m:r>
                                <a:rPr lang="en-GB" b="1" i="1" smtClean="0">
                                  <a:solidFill>
                                    <a:srgbClr val="002060"/>
                                  </a:solidFill>
                                  <a:latin typeface="Cambria Math" panose="02040503050406030204" pitchFamily="18" charset="0"/>
                                  <a:cs typeface="Calibri" panose="020F0502020204030204" pitchFamily="34" charset="0"/>
                                </a:rPr>
                                <m:t>𝒔𝒊𝒏</m:t>
                              </m:r>
                            </m:fName>
                            <m:e>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𝝋</m:t>
                              </m:r>
                            </m:e>
                          </m:func>
                          <m:func>
                            <m:funcPr>
                              <m:ctrlPr>
                                <a:rPr lang="en-GB" b="1" i="1" smtClean="0">
                                  <a:solidFill>
                                    <a:srgbClr val="002060"/>
                                  </a:solidFill>
                                  <a:latin typeface="Cambria Math" panose="02040503050406030204" pitchFamily="18" charset="0"/>
                                  <a:cs typeface="Calibri" panose="020F0502020204030204" pitchFamily="34" charset="0"/>
                                </a:rPr>
                              </m:ctrlPr>
                            </m:funcPr>
                            <m:fName>
                              <m:r>
                                <a:rPr lang="en-GB" b="1" i="1" smtClean="0">
                                  <a:solidFill>
                                    <a:srgbClr val="002060"/>
                                  </a:solidFill>
                                  <a:latin typeface="Cambria Math" panose="02040503050406030204" pitchFamily="18" charset="0"/>
                                  <a:cs typeface="Calibri" panose="020F0502020204030204" pitchFamily="34" charset="0"/>
                                </a:rPr>
                                <m:t>𝒄𝒐𝒔</m:t>
                              </m:r>
                            </m:fName>
                            <m:e>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𝝋</m:t>
                              </m:r>
                            </m:e>
                          </m:func>
                          <m:func>
                            <m:funcPr>
                              <m:ctrlPr>
                                <a:rPr lang="en-GB" b="1" i="1" smtClean="0">
                                  <a:solidFill>
                                    <a:srgbClr val="002060"/>
                                  </a:solidFill>
                                  <a:latin typeface="Cambria Math" panose="02040503050406030204" pitchFamily="18" charset="0"/>
                                  <a:cs typeface="Calibri" panose="020F0502020204030204" pitchFamily="34" charset="0"/>
                                </a:rPr>
                              </m:ctrlPr>
                            </m:funcPr>
                            <m:fName>
                              <m:r>
                                <a:rPr lang="en-GB" b="1" i="1" smtClean="0">
                                  <a:solidFill>
                                    <a:srgbClr val="002060"/>
                                  </a:solidFill>
                                  <a:latin typeface="Cambria Math" panose="02040503050406030204" pitchFamily="18" charset="0"/>
                                  <a:cs typeface="Calibri" panose="020F0502020204030204" pitchFamily="34" charset="0"/>
                                </a:rPr>
                                <m:t>𝒔𝒊𝒏</m:t>
                              </m:r>
                            </m:fName>
                            <m:e>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𝝀</m:t>
                              </m:r>
                              <m:r>
                                <a:rPr lang="en-GB" b="1" i="1" smtClean="0">
                                  <a:solidFill>
                                    <a:srgbClr val="002060"/>
                                  </a:solidFill>
                                  <a:latin typeface="Cambria Math" panose="02040503050406030204" pitchFamily="18" charset="0"/>
                                  <a:ea typeface="Cambria Math" panose="02040503050406030204" pitchFamily="18" charset="0"/>
                                  <a:cs typeface="Calibri" panose="020F0502020204030204" pitchFamily="34" charset="0"/>
                                </a:rPr>
                                <m:t>𝒅𝑺</m:t>
                              </m:r>
                            </m:e>
                          </m:func>
                        </m:e>
                      </m:nary>
                    </m:oMath>
                  </m:oMathPara>
                </a14:m>
                <a:endParaRPr lang="en-GB" b="1" i="1" dirty="0">
                  <a:solidFill>
                    <a:srgbClr val="002060"/>
                  </a:solidFill>
                  <a:cs typeface="Calibri" panose="020F0502020204030204" pitchFamily="34" charset="0"/>
                </a:endParaRPr>
              </a:p>
              <a:p>
                <a:pPr indent="4763" algn="just">
                  <a:lnSpc>
                    <a:spcPct val="100000"/>
                  </a:lnSpc>
                  <a:spcAft>
                    <a:spcPts val="1000"/>
                  </a:spcAft>
                  <a:buNone/>
                </a:pPr>
                <a:r>
                  <a:rPr lang="en-GB" dirty="0">
                    <a:cs typeface="Calibri" panose="020F0502020204030204" pitchFamily="34" charset="0"/>
                  </a:rPr>
                  <a:t>where R</a:t>
                </a:r>
                <a:r>
                  <a:rPr lang="en-GB" baseline="-25000" dirty="0">
                    <a:cs typeface="Calibri" panose="020F0502020204030204" pitchFamily="34" charset="0"/>
                  </a:rPr>
                  <a:t>e</a:t>
                </a:r>
                <a:r>
                  <a:rPr lang="en-GB" dirty="0">
                    <a:cs typeface="Calibri" panose="020F0502020204030204" pitchFamily="34" charset="0"/>
                  </a:rPr>
                  <a:t> is Earth’s mean radius, dS is the surface area and C and A are Earth’s principal moments of inertia. The factor 1.0966 accounts for the yielding of the solid Earth to surface load, rotational deformation and core-mantle decoupling. </a:t>
                </a:r>
              </a:p>
              <a:p>
                <a:pPr marL="285750" indent="-285750" algn="just">
                  <a:spcAft>
                    <a:spcPts val="1000"/>
                  </a:spcAft>
                  <a:buFont typeface="Wingdings" panose="05000000000000000000" pitchFamily="2" charset="2"/>
                  <a:buChar char="Ø"/>
                </a:pPr>
                <a:r>
                  <a:rPr lang="en-GB" b="1" dirty="0">
                    <a:solidFill>
                      <a:srgbClr val="002060"/>
                    </a:solidFill>
                    <a:cs typeface="Calibri" panose="020F0502020204030204" pitchFamily="34" charset="0"/>
                  </a:rPr>
                  <a:t>TWS</a:t>
                </a:r>
                <a:r>
                  <a:rPr lang="en-GB" b="1" dirty="0">
                    <a:cs typeface="Calibri" panose="020F0502020204030204" pitchFamily="34" charset="0"/>
                  </a:rPr>
                  <a:t> </a:t>
                </a:r>
                <a:r>
                  <a:rPr lang="en-GB" dirty="0">
                    <a:cs typeface="Calibri" panose="020F0502020204030204" pitchFamily="34" charset="0"/>
                  </a:rPr>
                  <a:t>from </a:t>
                </a:r>
                <a:r>
                  <a:rPr lang="en-GB" b="1" dirty="0">
                    <a:solidFill>
                      <a:srgbClr val="002060"/>
                    </a:solidFill>
                    <a:cs typeface="Calibri" panose="020F0502020204030204" pitchFamily="34" charset="0"/>
                  </a:rPr>
                  <a:t>CMIP6</a:t>
                </a:r>
                <a:r>
                  <a:rPr lang="en-GB" dirty="0">
                    <a:solidFill>
                      <a:srgbClr val="0070C0"/>
                    </a:solidFill>
                    <a:cs typeface="Calibri" panose="020F0502020204030204" pitchFamily="34" charset="0"/>
                  </a:rPr>
                  <a:t> </a:t>
                </a:r>
                <a:r>
                  <a:rPr lang="en-GB" dirty="0">
                    <a:cs typeface="Calibri" panose="020F0502020204030204" pitchFamily="34" charset="0"/>
                  </a:rPr>
                  <a:t>models </a:t>
                </a:r>
                <a:r>
                  <a:rPr lang="pl-PL" dirty="0" err="1">
                    <a:cs typeface="Calibri" panose="020F0502020204030204" pitchFamily="34" charset="0"/>
                  </a:rPr>
                  <a:t>is</a:t>
                </a:r>
                <a:r>
                  <a:rPr lang="en-GB" dirty="0">
                    <a:cs typeface="Calibri" panose="020F0502020204030204" pitchFamily="34" charset="0"/>
                  </a:rPr>
                  <a:t> calculated using the following formula:</a:t>
                </a:r>
              </a:p>
              <a:p>
                <a:pPr marL="0" indent="0" algn="ctr">
                  <a:lnSpc>
                    <a:spcPct val="100000"/>
                  </a:lnSpc>
                  <a:spcAft>
                    <a:spcPts val="1000"/>
                  </a:spcAft>
                  <a:buNone/>
                </a:pPr>
                <a14:m>
                  <m:oMath xmlns:m="http://schemas.openxmlformats.org/officeDocument/2006/math">
                    <m:r>
                      <a:rPr lang="en-GB" b="1" i="1" smtClean="0">
                        <a:solidFill>
                          <a:srgbClr val="002060"/>
                        </a:solidFill>
                        <a:latin typeface="Cambria Math" panose="02040503050406030204" pitchFamily="18" charset="0"/>
                        <a:cs typeface="Calibri" panose="020F0502020204030204" pitchFamily="34" charset="0"/>
                      </a:rPr>
                      <m:t>𝑻𝑾𝑺</m:t>
                    </m:r>
                    <m:r>
                      <a:rPr lang="en-GB" b="1" i="1" smtClean="0">
                        <a:solidFill>
                          <a:srgbClr val="002060"/>
                        </a:solidFill>
                        <a:latin typeface="Cambria Math" panose="02040503050406030204" pitchFamily="18" charset="0"/>
                        <a:cs typeface="Calibri" panose="020F0502020204030204" pitchFamily="34" charset="0"/>
                      </a:rPr>
                      <m:t>=</m:t>
                    </m:r>
                    <m:r>
                      <a:rPr lang="en-GB" b="1" i="1" smtClean="0">
                        <a:solidFill>
                          <a:srgbClr val="002060"/>
                        </a:solidFill>
                        <a:latin typeface="Cambria Math" panose="02040503050406030204" pitchFamily="18" charset="0"/>
                        <a:cs typeface="Calibri" panose="020F0502020204030204" pitchFamily="34" charset="0"/>
                      </a:rPr>
                      <m:t>𝑺𝒐𝒊𝒍</m:t>
                    </m:r>
                    <m:r>
                      <a:rPr lang="en-GB" b="1" i="1" smtClean="0">
                        <a:solidFill>
                          <a:srgbClr val="002060"/>
                        </a:solidFill>
                        <a:latin typeface="Cambria Math" panose="02040503050406030204" pitchFamily="18" charset="0"/>
                        <a:cs typeface="Calibri" panose="020F0502020204030204" pitchFamily="34" charset="0"/>
                      </a:rPr>
                      <m:t> </m:t>
                    </m:r>
                    <m:r>
                      <a:rPr lang="en-GB" b="1" i="1" smtClean="0">
                        <a:solidFill>
                          <a:srgbClr val="002060"/>
                        </a:solidFill>
                        <a:latin typeface="Cambria Math" panose="02040503050406030204" pitchFamily="18" charset="0"/>
                        <a:cs typeface="Calibri" panose="020F0502020204030204" pitchFamily="34" charset="0"/>
                      </a:rPr>
                      <m:t>𝑾𝒂𝒕𝒆𝒓</m:t>
                    </m:r>
                    <m:r>
                      <a:rPr lang="en-GB" b="1" i="1" smtClean="0">
                        <a:solidFill>
                          <a:srgbClr val="002060"/>
                        </a:solidFill>
                        <a:latin typeface="Cambria Math" panose="02040503050406030204" pitchFamily="18" charset="0"/>
                        <a:cs typeface="Calibri" panose="020F0502020204030204" pitchFamily="34" charset="0"/>
                      </a:rPr>
                      <m:t> </m:t>
                    </m:r>
                    <m:r>
                      <a:rPr lang="en-GB" b="1" i="1" smtClean="0">
                        <a:solidFill>
                          <a:srgbClr val="002060"/>
                        </a:solidFill>
                        <a:latin typeface="Cambria Math" panose="02040503050406030204" pitchFamily="18" charset="0"/>
                        <a:cs typeface="Calibri" panose="020F0502020204030204" pitchFamily="34" charset="0"/>
                      </a:rPr>
                      <m:t>𝑺𝒕𝒐𝒓𝒂𝒈𝒆</m:t>
                    </m:r>
                    <m:r>
                      <a:rPr lang="en-GB" b="1" i="1" smtClean="0">
                        <a:solidFill>
                          <a:srgbClr val="002060"/>
                        </a:solidFill>
                        <a:latin typeface="Cambria Math" panose="02040503050406030204" pitchFamily="18" charset="0"/>
                        <a:cs typeface="Calibri" panose="020F0502020204030204" pitchFamily="34" charset="0"/>
                      </a:rPr>
                      <m:t>+</m:t>
                    </m:r>
                    <m:r>
                      <a:rPr lang="en-GB" b="1" i="1" smtClean="0">
                        <a:solidFill>
                          <a:srgbClr val="002060"/>
                        </a:solidFill>
                        <a:latin typeface="Cambria Math" panose="02040503050406030204" pitchFamily="18" charset="0"/>
                        <a:cs typeface="Calibri" panose="020F0502020204030204" pitchFamily="34" charset="0"/>
                      </a:rPr>
                      <m:t>𝑺𝒏𝒐𝒘</m:t>
                    </m:r>
                    <m:r>
                      <a:rPr lang="en-GB" b="1" i="1" smtClean="0">
                        <a:solidFill>
                          <a:srgbClr val="002060"/>
                        </a:solidFill>
                        <a:latin typeface="Cambria Math" panose="02040503050406030204" pitchFamily="18" charset="0"/>
                        <a:cs typeface="Calibri" panose="020F0502020204030204" pitchFamily="34" charset="0"/>
                      </a:rPr>
                      <m:t> </m:t>
                    </m:r>
                    <m:r>
                      <a:rPr lang="en-GB" b="1" i="1" smtClean="0">
                        <a:solidFill>
                          <a:srgbClr val="002060"/>
                        </a:solidFill>
                        <a:latin typeface="Cambria Math" panose="02040503050406030204" pitchFamily="18" charset="0"/>
                        <a:cs typeface="Calibri" panose="020F0502020204030204" pitchFamily="34" charset="0"/>
                      </a:rPr>
                      <m:t>𝑾𝒂𝒕𝒆𝒓</m:t>
                    </m:r>
                    <m:r>
                      <a:rPr lang="en-GB" b="1" i="1" smtClean="0">
                        <a:solidFill>
                          <a:srgbClr val="002060"/>
                        </a:solidFill>
                        <a:latin typeface="Cambria Math" panose="02040503050406030204" pitchFamily="18" charset="0"/>
                        <a:cs typeface="Calibri" panose="020F0502020204030204" pitchFamily="34" charset="0"/>
                      </a:rPr>
                      <m:t> </m:t>
                    </m:r>
                    <m:r>
                      <a:rPr lang="pl-PL" b="1" i="1" smtClean="0">
                        <a:solidFill>
                          <a:srgbClr val="002060"/>
                        </a:solidFill>
                        <a:latin typeface="Cambria Math" panose="02040503050406030204" pitchFamily="18" charset="0"/>
                        <a:cs typeface="Calibri" panose="020F0502020204030204" pitchFamily="34" charset="0"/>
                      </a:rPr>
                      <m:t>𝑺</m:t>
                    </m:r>
                    <m:r>
                      <a:rPr lang="en-GB" b="1" i="1" smtClean="0">
                        <a:solidFill>
                          <a:srgbClr val="002060"/>
                        </a:solidFill>
                        <a:latin typeface="Cambria Math" panose="02040503050406030204" pitchFamily="18" charset="0"/>
                        <a:cs typeface="Calibri" panose="020F0502020204030204" pitchFamily="34" charset="0"/>
                      </a:rPr>
                      <m:t>𝒕𝒐𝒓𝒂𝒈𝒆</m:t>
                    </m:r>
                  </m:oMath>
                </a14:m>
                <a:r>
                  <a:rPr lang="en-GB" b="1" i="1" dirty="0">
                    <a:solidFill>
                      <a:srgbClr val="002060"/>
                    </a:solidFill>
                    <a:cs typeface="Calibri" panose="020F0502020204030204" pitchFamily="34" charset="0"/>
                  </a:rPr>
                  <a:t>,</a:t>
                </a:r>
              </a:p>
              <a:p>
                <a:pPr marL="266700" indent="0" algn="just">
                  <a:lnSpc>
                    <a:spcPct val="100000"/>
                  </a:lnSpc>
                  <a:spcAft>
                    <a:spcPts val="1000"/>
                  </a:spcAft>
                  <a:buNone/>
                </a:pPr>
                <a:r>
                  <a:rPr lang="en-GB" dirty="0">
                    <a:cs typeface="Calibri" panose="020F0502020204030204" pitchFamily="34" charset="0"/>
                  </a:rPr>
                  <a:t>where for </a:t>
                </a:r>
                <a:r>
                  <a:rPr lang="en-GB" i="1" dirty="0">
                    <a:cs typeface="Calibri" panose="020F0502020204030204" pitchFamily="34" charset="0"/>
                  </a:rPr>
                  <a:t>Soil Water Storage</a:t>
                </a:r>
                <a:r>
                  <a:rPr lang="en-GB" dirty="0">
                    <a:cs typeface="Calibri" panose="020F0502020204030204" pitchFamily="34" charset="0"/>
                  </a:rPr>
                  <a:t>, we used „</a:t>
                </a:r>
                <a:r>
                  <a:rPr lang="en-GB" b="1" i="1" dirty="0" err="1">
                    <a:solidFill>
                      <a:srgbClr val="002060"/>
                    </a:solidFill>
                    <a:cs typeface="Calibri" panose="020F0502020204030204" pitchFamily="34" charset="0"/>
                  </a:rPr>
                  <a:t>mrso</a:t>
                </a:r>
                <a:r>
                  <a:rPr lang="en-GB" i="1" dirty="0">
                    <a:cs typeface="Calibri" panose="020F0502020204030204" pitchFamily="34" charset="0"/>
                  </a:rPr>
                  <a:t>”</a:t>
                </a:r>
                <a:r>
                  <a:rPr lang="en-GB" dirty="0">
                    <a:cs typeface="Calibri" panose="020F0502020204030204" pitchFamily="34" charset="0"/>
                  </a:rPr>
                  <a:t> variable; for </a:t>
                </a:r>
                <a:r>
                  <a:rPr lang="en-GB" i="1" dirty="0">
                    <a:cs typeface="Calibri" panose="020F0502020204030204" pitchFamily="34" charset="0"/>
                  </a:rPr>
                  <a:t>Snow Water Storage,</a:t>
                </a:r>
                <a:r>
                  <a:rPr lang="en-GB" dirty="0">
                    <a:cs typeface="Calibri" panose="020F0502020204030204" pitchFamily="34" charset="0"/>
                  </a:rPr>
                  <a:t> we used „</a:t>
                </a:r>
                <a:r>
                  <a:rPr lang="en-GB" b="1" i="1" dirty="0" err="1">
                    <a:solidFill>
                      <a:srgbClr val="002060"/>
                    </a:solidFill>
                    <a:cs typeface="Calibri" panose="020F0502020204030204" pitchFamily="34" charset="0"/>
                  </a:rPr>
                  <a:t>snw</a:t>
                </a:r>
                <a:r>
                  <a:rPr lang="en-GB" i="1" dirty="0">
                    <a:cs typeface="Calibri" panose="020F0502020204030204" pitchFamily="34" charset="0"/>
                  </a:rPr>
                  <a:t>”</a:t>
                </a:r>
                <a:r>
                  <a:rPr lang="en-GB" dirty="0">
                    <a:cs typeface="Calibri" panose="020F0502020204030204" pitchFamily="34" charset="0"/>
                  </a:rPr>
                  <a:t> variable from CMIP6</a:t>
                </a:r>
                <a:r>
                  <a:rPr lang="pl-PL" dirty="0">
                    <a:cs typeface="Calibri" panose="020F0502020204030204" pitchFamily="34" charset="0"/>
                  </a:rPr>
                  <a:t>.</a:t>
                </a:r>
                <a:endParaRPr lang="en-GB" b="1" dirty="0">
                  <a:cs typeface="Calibri" panose="020F0502020204030204" pitchFamily="34" charset="0"/>
                </a:endParaRPr>
              </a:p>
              <a:p>
                <a:pPr marL="285750" indent="-285750" algn="just">
                  <a:spcAft>
                    <a:spcPts val="1000"/>
                  </a:spcAft>
                  <a:buFont typeface="Wingdings" panose="05000000000000000000" pitchFamily="2" charset="2"/>
                  <a:buChar char="Ø"/>
                </a:pPr>
                <a:r>
                  <a:rPr lang="en-GB" b="1" dirty="0">
                    <a:solidFill>
                      <a:srgbClr val="002060"/>
                    </a:solidFill>
                    <a:cs typeface="Calibri" panose="020F0502020204030204" pitchFamily="34" charset="0"/>
                  </a:rPr>
                  <a:t>TWS</a:t>
                </a:r>
                <a:r>
                  <a:rPr lang="en-GB" b="1" dirty="0">
                    <a:cs typeface="Calibri" panose="020F0502020204030204" pitchFamily="34" charset="0"/>
                  </a:rPr>
                  <a:t> </a:t>
                </a:r>
                <a:r>
                  <a:rPr lang="en-GB" dirty="0">
                    <a:cs typeface="Calibri" panose="020F0502020204030204" pitchFamily="34" charset="0"/>
                  </a:rPr>
                  <a:t>from </a:t>
                </a:r>
                <a:r>
                  <a:rPr lang="en-GB" b="1" dirty="0">
                    <a:solidFill>
                      <a:srgbClr val="002060"/>
                    </a:solidFill>
                    <a:cs typeface="Calibri" panose="020F0502020204030204" pitchFamily="34" charset="0"/>
                  </a:rPr>
                  <a:t>GRACE</a:t>
                </a:r>
                <a:r>
                  <a:rPr lang="en-GB" dirty="0">
                    <a:solidFill>
                      <a:srgbClr val="0070C0"/>
                    </a:solidFill>
                    <a:cs typeface="Calibri" panose="020F0502020204030204" pitchFamily="34" charset="0"/>
                  </a:rPr>
                  <a:t> </a:t>
                </a:r>
                <a:r>
                  <a:rPr lang="pl-PL" dirty="0" err="1">
                    <a:cs typeface="Calibri" panose="020F0502020204030204" pitchFamily="34" charset="0"/>
                  </a:rPr>
                  <a:t>is</a:t>
                </a:r>
                <a:r>
                  <a:rPr lang="en-GB" dirty="0">
                    <a:cs typeface="Calibri" panose="020F0502020204030204" pitchFamily="34" charset="0"/>
                  </a:rPr>
                  <a:t> taken from Level-3 data (CSR RL06 solution)</a:t>
                </a:r>
                <a:r>
                  <a:rPr lang="pl-PL" dirty="0">
                    <a:cs typeface="Calibri" panose="020F0502020204030204" pitchFamily="34" charset="0"/>
                  </a:rPr>
                  <a:t>.</a:t>
                </a:r>
                <a:endParaRPr lang="en-GB" b="1" dirty="0">
                  <a:cs typeface="Calibri" panose="020F0502020204030204" pitchFamily="34" charset="0"/>
                </a:endParaRPr>
              </a:p>
              <a:p>
                <a:pPr marL="285750" indent="-285750" algn="just">
                  <a:lnSpc>
                    <a:spcPts val="1400"/>
                  </a:lnSpc>
                  <a:spcAft>
                    <a:spcPts val="1000"/>
                  </a:spcAft>
                  <a:buFont typeface="Wingdings" panose="05000000000000000000" pitchFamily="2" charset="2"/>
                  <a:buChar char="Ø"/>
                </a:pPr>
                <a:r>
                  <a:rPr lang="en-GB" dirty="0">
                    <a:cs typeface="Calibri" panose="020F0502020204030204" pitchFamily="34" charset="0"/>
                  </a:rPr>
                  <a:t>Additionally, we use χ</a:t>
                </a:r>
                <a:r>
                  <a:rPr lang="en-GB" baseline="-25000" dirty="0">
                    <a:cs typeface="Calibri" panose="020F0502020204030204" pitchFamily="34" charset="0"/>
                  </a:rPr>
                  <a:t>1</a:t>
                </a:r>
                <a:r>
                  <a:rPr lang="en-GB" dirty="0">
                    <a:cs typeface="Calibri" panose="020F0502020204030204" pitchFamily="34" charset="0"/>
                  </a:rPr>
                  <a:t>, χ</a:t>
                </a:r>
                <a:r>
                  <a:rPr lang="en-GB" baseline="-25000" dirty="0">
                    <a:cs typeface="Calibri" panose="020F0502020204030204" pitchFamily="34" charset="0"/>
                  </a:rPr>
                  <a:t>2 </a:t>
                </a:r>
                <a:r>
                  <a:rPr lang="en-GB" dirty="0">
                    <a:cs typeface="Calibri" panose="020F0502020204030204" pitchFamily="34" charset="0"/>
                  </a:rPr>
                  <a:t>components of HAM computed from </a:t>
                </a:r>
                <a:r>
                  <a:rPr lang="en-GB" b="1" dirty="0">
                    <a:solidFill>
                      <a:srgbClr val="002060"/>
                    </a:solidFill>
                    <a:cs typeface="Calibri" panose="020F0502020204030204" pitchFamily="34" charset="0"/>
                  </a:rPr>
                  <a:t>LSDM</a:t>
                </a:r>
                <a:r>
                  <a:rPr lang="en-GB" dirty="0">
                    <a:cs typeface="Calibri" panose="020F0502020204030204" pitchFamily="34" charset="0"/>
                  </a:rPr>
                  <a:t> model provided by GFZ.</a:t>
                </a:r>
                <a:endParaRPr lang="pl-PL" dirty="0">
                  <a:cs typeface="Calibri" panose="020F0502020204030204" pitchFamily="34" charset="0"/>
                </a:endParaRPr>
              </a:p>
              <a:p>
                <a:pPr marL="0" indent="0" algn="just">
                  <a:lnSpc>
                    <a:spcPts val="1400"/>
                  </a:lnSpc>
                  <a:spcAft>
                    <a:spcPts val="0"/>
                  </a:spcAft>
                  <a:buNone/>
                </a:pPr>
                <a:endParaRPr lang="pl-PL" dirty="0">
                  <a:cs typeface="Calibri" panose="020F0502020204030204" pitchFamily="34" charset="0"/>
                </a:endParaRPr>
              </a:p>
              <a:p>
                <a:pPr marL="0" indent="0" algn="just">
                  <a:lnSpc>
                    <a:spcPts val="1400"/>
                  </a:lnSpc>
                  <a:spcBef>
                    <a:spcPts val="1200"/>
                  </a:spcBef>
                  <a:spcAft>
                    <a:spcPts val="0"/>
                  </a:spcAft>
                  <a:buNone/>
                </a:pPr>
                <a:r>
                  <a:rPr lang="en-US" sz="1600" i="1" dirty="0"/>
                  <a:t>Eubanks, T.M. (1993). Variations in the orientation of the earth. In: Smith, D.E., Turcotte, D.L. (Eds.), Contributions of Space Geodesy to Geodynamics: Earth Dynamics, Vol. 24 Geodynamics Series. AGU, Washington, pp. 1–54</a:t>
                </a:r>
                <a:endParaRPr lang="en-GB" sz="1600" i="1" dirty="0"/>
              </a:p>
              <a:p>
                <a:pPr marL="285750" indent="-285750" algn="just">
                  <a:lnSpc>
                    <a:spcPts val="1400"/>
                  </a:lnSpc>
                  <a:spcAft>
                    <a:spcPts val="1000"/>
                  </a:spcAft>
                  <a:buFont typeface="Wingdings" panose="05000000000000000000" pitchFamily="2" charset="2"/>
                  <a:buChar char="Ø"/>
                </a:pPr>
                <a:endParaRPr lang="en-GB" dirty="0">
                  <a:cs typeface="Calibri" panose="020F0502020204030204" pitchFamily="34" charset="0"/>
                </a:endParaRPr>
              </a:p>
              <a:p>
                <a:pPr marL="0" indent="0">
                  <a:buNone/>
                </a:pPr>
                <a:endParaRPr lang="en-GB" dirty="0"/>
              </a:p>
            </p:txBody>
          </p:sp>
        </mc:Choice>
        <mc:Fallback xmlns="">
          <p:sp>
            <p:nvSpPr>
              <p:cNvPr id="3" name="Symbol zastępczy zawartości 2">
                <a:extLst>
                  <a:ext uri="{FF2B5EF4-FFF2-40B4-BE49-F238E27FC236}">
                    <a16:creationId xmlns:a16="http://schemas.microsoft.com/office/drawing/2014/main" id="{DE85A31D-AFC9-4AC2-8738-1F68E12B748A}"/>
                  </a:ext>
                </a:extLst>
              </p:cNvPr>
              <p:cNvSpPr>
                <a:spLocks noGrp="1" noRot="1" noChangeAspect="1" noMove="1" noResize="1" noEditPoints="1" noAdjustHandles="1" noChangeArrowheads="1" noChangeShapeType="1" noTextEdit="1"/>
              </p:cNvSpPr>
              <p:nvPr>
                <p:ph idx="1"/>
              </p:nvPr>
            </p:nvSpPr>
            <p:spPr>
              <a:blipFill>
                <a:blip r:embed="rId2"/>
                <a:stretch>
                  <a:fillRect l="-318" t="-1176" r="-477" b="-10353"/>
                </a:stretch>
              </a:blipFill>
            </p:spPr>
            <p:txBody>
              <a:bodyPr/>
              <a:lstStyle/>
              <a:p>
                <a:r>
                  <a:rPr lang="en-GB">
                    <a:noFill/>
                  </a:rPr>
                  <a:t> </a:t>
                </a:r>
              </a:p>
            </p:txBody>
          </p:sp>
        </mc:Fallback>
      </mc:AlternateContent>
      <p:sp>
        <p:nvSpPr>
          <p:cNvPr id="4" name="Symbol zastępczy daty 3">
            <a:extLst>
              <a:ext uri="{FF2B5EF4-FFF2-40B4-BE49-F238E27FC236}">
                <a16:creationId xmlns:a16="http://schemas.microsoft.com/office/drawing/2014/main" id="{1593AF94-88FF-43C6-91DD-1845B4C7F5CF}"/>
              </a:ext>
            </a:extLst>
          </p:cNvPr>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a:extLst>
              <a:ext uri="{FF2B5EF4-FFF2-40B4-BE49-F238E27FC236}">
                <a16:creationId xmlns:a16="http://schemas.microsoft.com/office/drawing/2014/main" id="{EE36F321-D9B4-4DCC-B7D9-49E94C802468}"/>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7580543A-29D0-47F0-A7CE-4C483F097B9E}"/>
              </a:ext>
            </a:extLst>
          </p:cNvPr>
          <p:cNvSpPr>
            <a:spLocks noGrp="1"/>
          </p:cNvSpPr>
          <p:nvPr>
            <p:ph type="sldNum" sz="quarter" idx="12"/>
          </p:nvPr>
        </p:nvSpPr>
        <p:spPr/>
        <p:txBody>
          <a:bodyPr/>
          <a:lstStyle/>
          <a:p>
            <a:fld id="{1B549CAA-2CCA-4E93-AE83-6DC7B61CC03D}" type="slidenum">
              <a:rPr lang="en-GB" smtClean="0"/>
              <a:t>4</a:t>
            </a:fld>
            <a:endParaRPr lang="en-GB" dirty="0"/>
          </a:p>
        </p:txBody>
      </p:sp>
    </p:spTree>
    <p:extLst>
      <p:ext uri="{BB962C8B-B14F-4D97-AF65-F5344CB8AC3E}">
        <p14:creationId xmlns:p14="http://schemas.microsoft.com/office/powerpoint/2010/main" val="3969134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C53F08-1D67-4975-86C8-CD6BE751E97B}"/>
              </a:ext>
            </a:extLst>
          </p:cNvPr>
          <p:cNvSpPr>
            <a:spLocks noGrp="1"/>
          </p:cNvSpPr>
          <p:nvPr>
            <p:ph type="title"/>
          </p:nvPr>
        </p:nvSpPr>
        <p:spPr/>
        <p:txBody>
          <a:bodyPr/>
          <a:lstStyle/>
          <a:p>
            <a:r>
              <a:rPr lang="en-US" sz="3200" dirty="0"/>
              <a:t>CMIP6 data selection</a:t>
            </a:r>
            <a:endParaRPr lang="en-GB" dirty="0"/>
          </a:p>
        </p:txBody>
      </p:sp>
      <p:sp>
        <p:nvSpPr>
          <p:cNvPr id="3" name="Symbol zastępczy zawartości 2">
            <a:extLst>
              <a:ext uri="{FF2B5EF4-FFF2-40B4-BE49-F238E27FC236}">
                <a16:creationId xmlns:a16="http://schemas.microsoft.com/office/drawing/2014/main" id="{583F4ABC-51BD-4EBF-85B7-08AFF16994CC}"/>
              </a:ext>
            </a:extLst>
          </p:cNvPr>
          <p:cNvSpPr>
            <a:spLocks noGrp="1"/>
          </p:cNvSpPr>
          <p:nvPr>
            <p:ph idx="1"/>
          </p:nvPr>
        </p:nvSpPr>
        <p:spPr/>
        <p:txBody>
          <a:bodyPr>
            <a:normAutofit/>
          </a:bodyPr>
          <a:lstStyle/>
          <a:p>
            <a:pPr algn="just"/>
            <a:r>
              <a:rPr lang="en-GB" dirty="0"/>
              <a:t>In our study, we use </a:t>
            </a:r>
            <a:r>
              <a:rPr lang="en-GB" b="1" dirty="0">
                <a:solidFill>
                  <a:srgbClr val="002060"/>
                </a:solidFill>
              </a:rPr>
              <a:t>CMIP6 historical simulations</a:t>
            </a:r>
            <a:r>
              <a:rPr lang="en-GB" dirty="0">
                <a:solidFill>
                  <a:srgbClr val="002060"/>
                </a:solidFill>
              </a:rPr>
              <a:t>.</a:t>
            </a:r>
            <a:endParaRPr lang="pl-PL" dirty="0">
              <a:solidFill>
                <a:srgbClr val="002060"/>
              </a:solidFill>
            </a:endParaRPr>
          </a:p>
          <a:p>
            <a:pPr algn="just"/>
            <a:endParaRPr lang="en-GB" dirty="0">
              <a:solidFill>
                <a:srgbClr val="002060"/>
              </a:solidFill>
            </a:endParaRPr>
          </a:p>
          <a:p>
            <a:pPr algn="just"/>
            <a:r>
              <a:rPr lang="en-GB" dirty="0"/>
              <a:t>Depending on the CMIP6 model, a single variable is given either in one file or in several separate files that have different time intervals. For the purpose of this study, the variables given in a few separate files were merged into one.</a:t>
            </a:r>
          </a:p>
          <a:p>
            <a:pPr algn="just"/>
            <a:r>
              <a:rPr lang="en-GB" dirty="0"/>
              <a:t>Models that showed visible jumps after the merger were excluded from further processing.</a:t>
            </a:r>
          </a:p>
          <a:p>
            <a:pPr algn="just"/>
            <a:r>
              <a:rPr lang="en-GB" dirty="0"/>
              <a:t>We decided to limit the period of our preliminary comparisons to the </a:t>
            </a:r>
            <a:r>
              <a:rPr lang="en-GB" b="1" dirty="0">
                <a:solidFill>
                  <a:srgbClr val="002060"/>
                </a:solidFill>
              </a:rPr>
              <a:t>period of GRACE data availability (2003–2014)</a:t>
            </a:r>
            <a:r>
              <a:rPr lang="en-GB" dirty="0"/>
              <a:t>. Therefore, we also excluded CMIP6 models that ended before 2013.</a:t>
            </a:r>
          </a:p>
          <a:p>
            <a:pPr algn="just"/>
            <a:r>
              <a:rPr lang="en-GB" dirty="0"/>
              <a:t>Such a selection made it possible to distinguish </a:t>
            </a:r>
            <a:r>
              <a:rPr lang="en-GB" b="1" dirty="0">
                <a:solidFill>
                  <a:srgbClr val="002060"/>
                </a:solidFill>
              </a:rPr>
              <a:t>99 historical models out of several hundreds</a:t>
            </a:r>
            <a:r>
              <a:rPr lang="en-GB" dirty="0"/>
              <a:t>. </a:t>
            </a:r>
          </a:p>
          <a:p>
            <a:pPr algn="just"/>
            <a:r>
              <a:rPr lang="en-GB" dirty="0"/>
              <a:t>These models were further analysed and evaluated separately for </a:t>
            </a:r>
            <a:r>
              <a:rPr lang="en-GB" b="1" dirty="0">
                <a:solidFill>
                  <a:srgbClr val="002060"/>
                </a:solidFill>
              </a:rPr>
              <a:t>trends, seasonal and non-seasonal variations</a:t>
            </a:r>
            <a:r>
              <a:rPr lang="en-GB" dirty="0"/>
              <a:t>.</a:t>
            </a:r>
          </a:p>
          <a:p>
            <a:endParaRPr lang="en-GB" sz="2000" dirty="0"/>
          </a:p>
        </p:txBody>
      </p:sp>
      <p:sp>
        <p:nvSpPr>
          <p:cNvPr id="4" name="Symbol zastępczy daty 3">
            <a:extLst>
              <a:ext uri="{FF2B5EF4-FFF2-40B4-BE49-F238E27FC236}">
                <a16:creationId xmlns:a16="http://schemas.microsoft.com/office/drawing/2014/main" id="{59B49FBE-C4C7-4C54-AB06-ADEC0824AAB5}"/>
              </a:ext>
            </a:extLst>
          </p:cNvPr>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a:extLst>
              <a:ext uri="{FF2B5EF4-FFF2-40B4-BE49-F238E27FC236}">
                <a16:creationId xmlns:a16="http://schemas.microsoft.com/office/drawing/2014/main" id="{0DDDEE5D-AC56-4AF0-A02B-42B2D1F579E2}"/>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9ADB24E9-80CA-4BF1-8716-51F13C79FC79}"/>
              </a:ext>
            </a:extLst>
          </p:cNvPr>
          <p:cNvSpPr>
            <a:spLocks noGrp="1"/>
          </p:cNvSpPr>
          <p:nvPr>
            <p:ph type="sldNum" sz="quarter" idx="12"/>
          </p:nvPr>
        </p:nvSpPr>
        <p:spPr/>
        <p:txBody>
          <a:bodyPr/>
          <a:lstStyle/>
          <a:p>
            <a:fld id="{1B549CAA-2CCA-4E93-AE83-6DC7B61CC03D}" type="slidenum">
              <a:rPr lang="en-GB" smtClean="0"/>
              <a:t>5</a:t>
            </a:fld>
            <a:endParaRPr lang="en-GB" dirty="0"/>
          </a:p>
        </p:txBody>
      </p:sp>
    </p:spTree>
    <p:extLst>
      <p:ext uri="{BB962C8B-B14F-4D97-AF65-F5344CB8AC3E}">
        <p14:creationId xmlns:p14="http://schemas.microsoft.com/office/powerpoint/2010/main" val="2478656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7F0152-8BC7-49E9-B115-29ACEFB9314F}"/>
              </a:ext>
            </a:extLst>
          </p:cNvPr>
          <p:cNvSpPr>
            <a:spLocks noGrp="1"/>
          </p:cNvSpPr>
          <p:nvPr>
            <p:ph type="title"/>
          </p:nvPr>
        </p:nvSpPr>
        <p:spPr/>
        <p:txBody>
          <a:bodyPr/>
          <a:lstStyle/>
          <a:p>
            <a:r>
              <a:rPr lang="en-US" dirty="0"/>
              <a:t> GAO computation</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37735148-76E4-4F55-A5AE-307A09D29749}"/>
                  </a:ext>
                </a:extLst>
              </p:cNvPr>
              <p:cNvSpPr>
                <a:spLocks noGrp="1"/>
              </p:cNvSpPr>
              <p:nvPr>
                <p:ph idx="1"/>
              </p:nvPr>
            </p:nvSpPr>
            <p:spPr/>
            <p:txBody>
              <a:bodyPr>
                <a:normAutofit/>
              </a:bodyPr>
              <a:lstStyle/>
              <a:p>
                <a:pPr algn="just"/>
                <a:r>
                  <a:rPr lang="en-US" dirty="0"/>
                  <a:t>GAO</a:t>
                </a:r>
                <a:r>
                  <a:rPr lang="pl-PL" dirty="0"/>
                  <a:t> </a:t>
                </a:r>
                <a:r>
                  <a:rPr lang="en-US" dirty="0"/>
                  <a:t>can be computed as a difference between geodetic angular momentum (GAM) and a sum of atmospheric angular momentum (AAM) and oceanic angular momentum (OAM):</a:t>
                </a:r>
              </a:p>
              <a:p>
                <a:pPr marL="0" indent="0" algn="just">
                  <a:buNone/>
                </a:pPr>
                <a14:m>
                  <m:oMathPara xmlns:m="http://schemas.openxmlformats.org/officeDocument/2006/math">
                    <m:oMathParaPr>
                      <m:jc m:val="centerGroup"/>
                    </m:oMathParaPr>
                    <m:oMath xmlns:m="http://schemas.openxmlformats.org/officeDocument/2006/math">
                      <m:r>
                        <a:rPr lang="en-US" b="1">
                          <a:solidFill>
                            <a:srgbClr val="FF9933"/>
                          </a:solidFill>
                          <a:latin typeface="Cambria Math" panose="02040503050406030204" pitchFamily="18" charset="0"/>
                        </a:rPr>
                        <m:t>𝐆𝐀𝐎</m:t>
                      </m:r>
                      <m:r>
                        <a:rPr lang="en-US">
                          <a:latin typeface="Cambria Math" panose="02040503050406030204" pitchFamily="18" charset="0"/>
                        </a:rPr>
                        <m:t>=</m:t>
                      </m:r>
                      <m:r>
                        <a:rPr lang="en-US" b="1">
                          <a:solidFill>
                            <a:srgbClr val="FF0000"/>
                          </a:solidFill>
                          <a:latin typeface="Cambria Math" panose="02040503050406030204" pitchFamily="18" charset="0"/>
                        </a:rPr>
                        <m:t>𝐆𝐀𝐌</m:t>
                      </m:r>
                      <m:r>
                        <a:rPr lang="en-US">
                          <a:latin typeface="Cambria Math" panose="02040503050406030204" pitchFamily="18" charset="0"/>
                        </a:rPr>
                        <m:t>−</m:t>
                      </m:r>
                      <m:r>
                        <a:rPr lang="en-US" b="1">
                          <a:solidFill>
                            <a:srgbClr val="0070C0"/>
                          </a:solidFill>
                          <a:latin typeface="Cambria Math" panose="02040503050406030204" pitchFamily="18" charset="0"/>
                        </a:rPr>
                        <m:t>𝐀𝐀𝐌</m:t>
                      </m:r>
                      <m:r>
                        <a:rPr lang="en-US">
                          <a:latin typeface="Cambria Math" panose="02040503050406030204" pitchFamily="18" charset="0"/>
                        </a:rPr>
                        <m:t>−</m:t>
                      </m:r>
                      <m:r>
                        <a:rPr lang="en-US" b="1">
                          <a:solidFill>
                            <a:srgbClr val="00B050"/>
                          </a:solidFill>
                          <a:latin typeface="Cambria Math" panose="02040503050406030204" pitchFamily="18" charset="0"/>
                        </a:rPr>
                        <m:t>𝐎𝐀𝐌</m:t>
                      </m:r>
                    </m:oMath>
                  </m:oMathPara>
                </a14:m>
                <a:endParaRPr lang="en-US" b="1" dirty="0"/>
              </a:p>
              <a:p>
                <a:pPr marL="0" indent="0" algn="just">
                  <a:buNone/>
                </a:pPr>
                <a:endParaRPr lang="en-US" b="1" dirty="0">
                  <a:solidFill>
                    <a:srgbClr val="FF0000"/>
                  </a:solidFill>
                </a:endParaRPr>
              </a:p>
              <a:p>
                <a:pPr algn="just"/>
                <a:r>
                  <a:rPr lang="en-US" dirty="0"/>
                  <a:t>Here, we use GAO computed by International Earth Rotation and Reference Systems Service (IERS) Earth Orientation Centre (</a:t>
                </a:r>
                <a:r>
                  <a:rPr lang="en-US" dirty="0">
                    <a:hlinkClick r:id="rId2" tooltip="External link http://hpiers.obspm.fr/eop-pc/ (Opens new window)"/>
                  </a:rPr>
                  <a:t>http://hpiers.obspm.fr/eop-pc/</a:t>
                </a:r>
                <a:r>
                  <a:rPr lang="en-US" dirty="0"/>
                  <a:t>) and based on the following datasets:</a:t>
                </a:r>
              </a:p>
              <a:p>
                <a:pPr marL="536575" indent="-268288" algn="just">
                  <a:buSzPct val="70000"/>
                  <a:buFont typeface="Courier New" panose="02070309020205020404" pitchFamily="49" charset="0"/>
                  <a:buChar char="o"/>
                </a:pPr>
                <a:r>
                  <a:rPr lang="en-US" b="1" dirty="0">
                    <a:solidFill>
                      <a:srgbClr val="FF0000"/>
                    </a:solidFill>
                  </a:rPr>
                  <a:t>χ</a:t>
                </a:r>
                <a:r>
                  <a:rPr lang="en-US" b="1" baseline="-25000" dirty="0">
                    <a:solidFill>
                      <a:srgbClr val="FF0000"/>
                    </a:solidFill>
                  </a:rPr>
                  <a:t>1</a:t>
                </a:r>
                <a:r>
                  <a:rPr lang="en-US" b="1" dirty="0">
                    <a:solidFill>
                      <a:srgbClr val="FF0000"/>
                    </a:solidFill>
                  </a:rPr>
                  <a:t> and χ</a:t>
                </a:r>
                <a:r>
                  <a:rPr lang="en-US" b="1" baseline="-25000" dirty="0">
                    <a:solidFill>
                      <a:srgbClr val="FF0000"/>
                    </a:solidFill>
                  </a:rPr>
                  <a:t>2</a:t>
                </a:r>
                <a:r>
                  <a:rPr lang="en-US" b="1" dirty="0">
                    <a:solidFill>
                      <a:srgbClr val="FF0000"/>
                    </a:solidFill>
                  </a:rPr>
                  <a:t> components of GAM </a:t>
                </a:r>
                <a:r>
                  <a:rPr lang="en-US" dirty="0"/>
                  <a:t>– based on time series of Earth Orientation Parameters EOP 14 C04 solution</a:t>
                </a:r>
                <a:r>
                  <a:rPr lang="pl-PL" dirty="0"/>
                  <a:t>,</a:t>
                </a:r>
                <a:endParaRPr lang="en-US" dirty="0"/>
              </a:p>
              <a:p>
                <a:pPr marL="536575" indent="-268288" algn="just">
                  <a:buSzPct val="70000"/>
                  <a:buFont typeface="Courier New" panose="02070309020205020404" pitchFamily="49" charset="0"/>
                  <a:buChar char="o"/>
                </a:pPr>
                <a:r>
                  <a:rPr lang="en-US" b="1" dirty="0">
                    <a:solidFill>
                      <a:srgbClr val="0070C0"/>
                    </a:solidFill>
                  </a:rPr>
                  <a:t>χ</a:t>
                </a:r>
                <a:r>
                  <a:rPr lang="en-US" b="1" baseline="-25000" dirty="0">
                    <a:solidFill>
                      <a:srgbClr val="0070C0"/>
                    </a:solidFill>
                  </a:rPr>
                  <a:t>1</a:t>
                </a:r>
                <a:r>
                  <a:rPr lang="en-US" b="1" dirty="0">
                    <a:solidFill>
                      <a:srgbClr val="0070C0"/>
                    </a:solidFill>
                  </a:rPr>
                  <a:t> and χ</a:t>
                </a:r>
                <a:r>
                  <a:rPr lang="en-US" b="1" baseline="-25000" dirty="0">
                    <a:solidFill>
                      <a:srgbClr val="0070C0"/>
                    </a:solidFill>
                  </a:rPr>
                  <a:t>2</a:t>
                </a:r>
                <a:r>
                  <a:rPr lang="en-US" b="1" dirty="0">
                    <a:solidFill>
                      <a:srgbClr val="0070C0"/>
                    </a:solidFill>
                  </a:rPr>
                  <a:t> components of AAM</a:t>
                </a:r>
                <a:r>
                  <a:rPr lang="en-US" dirty="0">
                    <a:solidFill>
                      <a:srgbClr val="0070C0"/>
                    </a:solidFill>
                  </a:rPr>
                  <a:t> </a:t>
                </a:r>
                <a:r>
                  <a:rPr lang="en-US" dirty="0"/>
                  <a:t>(mass + motion terms) based on </a:t>
                </a:r>
                <a:r>
                  <a:rPr lang="en-US" dirty="0">
                    <a:solidFill>
                      <a:srgbClr val="0070C0"/>
                    </a:solidFill>
                  </a:rPr>
                  <a:t>ECMWF</a:t>
                </a:r>
                <a:r>
                  <a:rPr lang="en-US" dirty="0"/>
                  <a:t> (European Center for Medium–Range Weather Forecasts) model and provided by GeoForschungsZentrum (GFZ)</a:t>
                </a:r>
                <a:r>
                  <a:rPr lang="pl-PL" dirty="0"/>
                  <a:t>,</a:t>
                </a:r>
                <a:endParaRPr lang="en-US" dirty="0"/>
              </a:p>
              <a:p>
                <a:pPr marL="536575" indent="-268288" algn="just">
                  <a:buSzPct val="70000"/>
                  <a:buFont typeface="Courier New" panose="02070309020205020404" pitchFamily="49" charset="0"/>
                  <a:buChar char="o"/>
                </a:pPr>
                <a:r>
                  <a:rPr lang="en-US" b="1" dirty="0">
                    <a:solidFill>
                      <a:srgbClr val="00B050"/>
                    </a:solidFill>
                  </a:rPr>
                  <a:t>χ</a:t>
                </a:r>
                <a:r>
                  <a:rPr lang="en-US" b="1" baseline="-25000" dirty="0">
                    <a:solidFill>
                      <a:srgbClr val="00B050"/>
                    </a:solidFill>
                  </a:rPr>
                  <a:t>1</a:t>
                </a:r>
                <a:r>
                  <a:rPr lang="en-US" b="1" dirty="0">
                    <a:solidFill>
                      <a:srgbClr val="00B050"/>
                    </a:solidFill>
                  </a:rPr>
                  <a:t> and χ</a:t>
                </a:r>
                <a:r>
                  <a:rPr lang="en-US" b="1" baseline="-25000" dirty="0">
                    <a:solidFill>
                      <a:srgbClr val="00B050"/>
                    </a:solidFill>
                  </a:rPr>
                  <a:t>2</a:t>
                </a:r>
                <a:r>
                  <a:rPr lang="en-US" b="1" dirty="0">
                    <a:solidFill>
                      <a:srgbClr val="00B050"/>
                    </a:solidFill>
                  </a:rPr>
                  <a:t> components of OAM </a:t>
                </a:r>
                <a:r>
                  <a:rPr lang="en-US" dirty="0"/>
                  <a:t>(mass + motion terms) based on </a:t>
                </a:r>
                <a:r>
                  <a:rPr lang="en-US" dirty="0">
                    <a:solidFill>
                      <a:srgbClr val="00B050"/>
                    </a:solidFill>
                  </a:rPr>
                  <a:t>MPIOM </a:t>
                </a:r>
                <a:r>
                  <a:rPr lang="en-US" dirty="0"/>
                  <a:t>(Max Planck Institute Ocean Model) model and provided by GFZ</a:t>
                </a:r>
                <a:r>
                  <a:rPr lang="pl-PL" dirty="0"/>
                  <a:t>.</a:t>
                </a:r>
                <a:endParaRPr lang="en-US" dirty="0"/>
              </a:p>
              <a:p>
                <a:pPr algn="just">
                  <a:buFont typeface="Courier New" panose="02070309020205020404" pitchFamily="49" charset="0"/>
                  <a:buChar char="o"/>
                </a:pPr>
                <a:endParaRPr lang="en-US" sz="2000" dirty="0"/>
              </a:p>
            </p:txBody>
          </p:sp>
        </mc:Choice>
        <mc:Fallback xmlns="">
          <p:sp>
            <p:nvSpPr>
              <p:cNvPr id="3" name="Symbol zastępczy zawartości 2">
                <a:extLst>
                  <a:ext uri="{FF2B5EF4-FFF2-40B4-BE49-F238E27FC236}">
                    <a16:creationId xmlns:a16="http://schemas.microsoft.com/office/drawing/2014/main" id="{37735148-76E4-4F55-A5AE-307A09D29749}"/>
                  </a:ext>
                </a:extLst>
              </p:cNvPr>
              <p:cNvSpPr>
                <a:spLocks noGrp="1" noRot="1" noChangeAspect="1" noMove="1" noResize="1" noEditPoints="1" noAdjustHandles="1" noChangeArrowheads="1" noChangeShapeType="1" noTextEdit="1"/>
              </p:cNvSpPr>
              <p:nvPr>
                <p:ph idx="1"/>
              </p:nvPr>
            </p:nvSpPr>
            <p:spPr>
              <a:blipFill>
                <a:blip r:embed="rId3"/>
                <a:stretch>
                  <a:fillRect l="-318" t="-1176" r="-477"/>
                </a:stretch>
              </a:blipFill>
            </p:spPr>
            <p:txBody>
              <a:bodyPr/>
              <a:lstStyle/>
              <a:p>
                <a:r>
                  <a:rPr lang="en-GB">
                    <a:noFill/>
                  </a:rPr>
                  <a:t> </a:t>
                </a:r>
              </a:p>
            </p:txBody>
          </p:sp>
        </mc:Fallback>
      </mc:AlternateContent>
      <p:sp>
        <p:nvSpPr>
          <p:cNvPr id="6" name="Symbol zastępczy numeru slajdu 5">
            <a:extLst>
              <a:ext uri="{FF2B5EF4-FFF2-40B4-BE49-F238E27FC236}">
                <a16:creationId xmlns:a16="http://schemas.microsoft.com/office/drawing/2014/main" id="{EA519385-2033-4C52-9D83-AC2317BAA8F1}"/>
              </a:ext>
            </a:extLst>
          </p:cNvPr>
          <p:cNvSpPr>
            <a:spLocks noGrp="1"/>
          </p:cNvSpPr>
          <p:nvPr>
            <p:ph type="sldNum" sz="quarter" idx="12"/>
          </p:nvPr>
        </p:nvSpPr>
        <p:spPr/>
        <p:txBody>
          <a:bodyPr/>
          <a:lstStyle/>
          <a:p>
            <a:fld id="{1B549CAA-2CCA-4E93-AE83-6DC7B61CC03D}" type="slidenum">
              <a:rPr lang="en-GB" smtClean="0"/>
              <a:t>6</a:t>
            </a:fld>
            <a:endParaRPr lang="en-GB" dirty="0"/>
          </a:p>
        </p:txBody>
      </p:sp>
      <p:sp>
        <p:nvSpPr>
          <p:cNvPr id="4" name="Symbol zastępczy daty 3">
            <a:extLst>
              <a:ext uri="{FF2B5EF4-FFF2-40B4-BE49-F238E27FC236}">
                <a16:creationId xmlns:a16="http://schemas.microsoft.com/office/drawing/2014/main" id="{826F24F5-9B2A-44F1-8213-C214F34F2288}"/>
              </a:ext>
            </a:extLst>
          </p:cNvPr>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a:extLst>
              <a:ext uri="{FF2B5EF4-FFF2-40B4-BE49-F238E27FC236}">
                <a16:creationId xmlns:a16="http://schemas.microsoft.com/office/drawing/2014/main" id="{8E797DE3-A9E3-4C9F-B0B8-008191149317}"/>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Tree>
    <p:extLst>
      <p:ext uri="{BB962C8B-B14F-4D97-AF65-F5344CB8AC3E}">
        <p14:creationId xmlns:p14="http://schemas.microsoft.com/office/powerpoint/2010/main" val="2052510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daty 3"/>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p:cNvSpPr>
            <a:spLocks noGrp="1"/>
          </p:cNvSpPr>
          <p:nvPr>
            <p:ph type="sldNum" sz="quarter" idx="12"/>
          </p:nvPr>
        </p:nvSpPr>
        <p:spPr/>
        <p:txBody>
          <a:bodyPr/>
          <a:lstStyle/>
          <a:p>
            <a:fld id="{1B549CAA-2CCA-4E93-AE83-6DC7B61CC03D}" type="slidenum">
              <a:rPr lang="en-GB" smtClean="0"/>
              <a:t>7</a:t>
            </a:fld>
            <a:endParaRPr lang="en-GB" dirty="0"/>
          </a:p>
        </p:txBody>
      </p:sp>
      <p:sp>
        <p:nvSpPr>
          <p:cNvPr id="7" name="Tytuł 1">
            <a:extLst>
              <a:ext uri="{FF2B5EF4-FFF2-40B4-BE49-F238E27FC236}">
                <a16:creationId xmlns:a16="http://schemas.microsoft.com/office/drawing/2014/main" id="{4F4C7538-D875-4493-9979-C46F7D66D42C}"/>
              </a:ext>
            </a:extLst>
          </p:cNvPr>
          <p:cNvSpPr>
            <a:spLocks noGrp="1"/>
          </p:cNvSpPr>
          <p:nvPr>
            <p:ph idx="1"/>
          </p:nvPr>
        </p:nvSpPr>
        <p:spPr/>
        <p:txBody>
          <a:bodyPr>
            <a:normAutofit/>
          </a:bodyPr>
          <a:lstStyle/>
          <a:p>
            <a:pPr marL="0" indent="0">
              <a:buNone/>
            </a:pPr>
            <a:r>
              <a:rPr lang="en-GB" sz="2000" dirty="0"/>
              <a:t>The consistency among CMIP6-based HAM were analysed in the form of:</a:t>
            </a:r>
          </a:p>
          <a:p>
            <a:pPr>
              <a:buFont typeface="Wingdings" panose="05000000000000000000" pitchFamily="2" charset="2"/>
              <a:buChar char="Ø"/>
            </a:pPr>
            <a:endParaRPr lang="en-GB" sz="2000" dirty="0"/>
          </a:p>
          <a:p>
            <a:pPr lvl="1">
              <a:buFont typeface="Wingdings" panose="05000000000000000000" pitchFamily="2" charset="2"/>
              <a:buChar char="Ø"/>
            </a:pPr>
            <a:r>
              <a:rPr lang="en-GB" sz="2000" dirty="0"/>
              <a:t>time series comparisons </a:t>
            </a:r>
          </a:p>
          <a:p>
            <a:pPr lvl="1">
              <a:buFont typeface="Wingdings" panose="05000000000000000000" pitchFamily="2" charset="2"/>
              <a:buChar char="Ø"/>
            </a:pPr>
            <a:endParaRPr lang="en-GB" sz="2000" dirty="0"/>
          </a:p>
          <a:p>
            <a:pPr lvl="1">
              <a:buFont typeface="Wingdings" panose="05000000000000000000" pitchFamily="2" charset="2"/>
              <a:buChar char="Ø"/>
            </a:pPr>
            <a:r>
              <a:rPr lang="en-GB" sz="2000" dirty="0"/>
              <a:t>statistical values</a:t>
            </a:r>
          </a:p>
        </p:txBody>
      </p:sp>
      <p:sp>
        <p:nvSpPr>
          <p:cNvPr id="8" name="Tytuł 1">
            <a:extLst>
              <a:ext uri="{FF2B5EF4-FFF2-40B4-BE49-F238E27FC236}">
                <a16:creationId xmlns:a16="http://schemas.microsoft.com/office/drawing/2014/main" id="{4F4C7538-D875-4493-9979-C46F7D66D42C}"/>
              </a:ext>
            </a:extLst>
          </p:cNvPr>
          <p:cNvSpPr>
            <a:spLocks noGrp="1"/>
          </p:cNvSpPr>
          <p:nvPr>
            <p:ph type="title"/>
          </p:nvPr>
        </p:nvSpPr>
        <p:spPr>
          <a:xfrm>
            <a:off x="324465" y="136525"/>
            <a:ext cx="11503740" cy="630391"/>
          </a:xfrm>
        </p:spPr>
        <p:txBody>
          <a:bodyPr/>
          <a:lstStyle/>
          <a:p>
            <a:r>
              <a:rPr lang="en-GB" dirty="0"/>
              <a:t>Spread of CMIP6-based HAM</a:t>
            </a:r>
          </a:p>
        </p:txBody>
      </p:sp>
    </p:spTree>
    <p:extLst>
      <p:ext uri="{BB962C8B-B14F-4D97-AF65-F5344CB8AC3E}">
        <p14:creationId xmlns:p14="http://schemas.microsoft.com/office/powerpoint/2010/main" val="3121102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4C7538-D875-4493-9979-C46F7D66D42C}"/>
              </a:ext>
            </a:extLst>
          </p:cNvPr>
          <p:cNvSpPr>
            <a:spLocks noGrp="1"/>
          </p:cNvSpPr>
          <p:nvPr>
            <p:ph type="title"/>
          </p:nvPr>
        </p:nvSpPr>
        <p:spPr/>
        <p:txBody>
          <a:bodyPr/>
          <a:lstStyle/>
          <a:p>
            <a:r>
              <a:rPr lang="en-GB" dirty="0"/>
              <a:t>Spread of CMIP6-based HAM</a:t>
            </a:r>
            <a:r>
              <a:rPr lang="pl-PL" dirty="0"/>
              <a:t> – Trend</a:t>
            </a:r>
            <a:endParaRPr lang="en-GB" dirty="0"/>
          </a:p>
        </p:txBody>
      </p:sp>
      <p:sp>
        <p:nvSpPr>
          <p:cNvPr id="4" name="Symbol zastępczy daty 3">
            <a:extLst>
              <a:ext uri="{FF2B5EF4-FFF2-40B4-BE49-F238E27FC236}">
                <a16:creationId xmlns:a16="http://schemas.microsoft.com/office/drawing/2014/main" id="{CF4A44CC-4012-40B9-829D-9AC7CF20E1CA}"/>
              </a:ext>
            </a:extLst>
          </p:cNvPr>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a:extLst>
              <a:ext uri="{FF2B5EF4-FFF2-40B4-BE49-F238E27FC236}">
                <a16:creationId xmlns:a16="http://schemas.microsoft.com/office/drawing/2014/main" id="{A38FA538-0653-4844-85F9-B9E6D9978102}"/>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EFC072ED-E58F-40A7-9B61-48758D872DF0}"/>
              </a:ext>
            </a:extLst>
          </p:cNvPr>
          <p:cNvSpPr>
            <a:spLocks noGrp="1"/>
          </p:cNvSpPr>
          <p:nvPr>
            <p:ph type="sldNum" sz="quarter" idx="12"/>
          </p:nvPr>
        </p:nvSpPr>
        <p:spPr/>
        <p:txBody>
          <a:bodyPr/>
          <a:lstStyle/>
          <a:p>
            <a:fld id="{1B549CAA-2CCA-4E93-AE83-6DC7B61CC03D}" type="slidenum">
              <a:rPr lang="en-GB" smtClean="0"/>
              <a:t>8</a:t>
            </a:fld>
            <a:endParaRPr lang="en-GB" dirty="0"/>
          </a:p>
        </p:txBody>
      </p:sp>
      <p:sp>
        <p:nvSpPr>
          <p:cNvPr id="9" name="pole tekstowe 8">
            <a:extLst>
              <a:ext uri="{FF2B5EF4-FFF2-40B4-BE49-F238E27FC236}">
                <a16:creationId xmlns:a16="http://schemas.microsoft.com/office/drawing/2014/main" id="{08255B69-7ED7-4B1D-B44A-076910B7B997}"/>
              </a:ext>
            </a:extLst>
          </p:cNvPr>
          <p:cNvSpPr txBox="1"/>
          <p:nvPr/>
        </p:nvSpPr>
        <p:spPr>
          <a:xfrm>
            <a:off x="72000" y="5837973"/>
            <a:ext cx="6666807" cy="584775"/>
          </a:xfrm>
          <a:prstGeom prst="rect">
            <a:avLst/>
          </a:prstGeom>
          <a:noFill/>
        </p:spPr>
        <p:txBody>
          <a:bodyPr wrap="square" rtlCol="0">
            <a:spAutoFit/>
          </a:bodyPr>
          <a:lstStyle/>
          <a:p>
            <a:pPr algn="ctr"/>
            <a:r>
              <a:rPr lang="pl-PL" sz="1600" b="1" dirty="0">
                <a:solidFill>
                  <a:srgbClr val="002060"/>
                </a:solidFill>
                <a:latin typeface="Calibri" panose="020F0502020204030204" pitchFamily="34" charset="0"/>
                <a:cs typeface="Calibri" panose="020F0502020204030204" pitchFamily="34" charset="0"/>
              </a:rPr>
              <a:t>Fig. 1. </a:t>
            </a:r>
            <a:r>
              <a:rPr lang="en-GB" sz="1600" dirty="0">
                <a:solidFill>
                  <a:srgbClr val="002060"/>
                </a:solidFill>
                <a:latin typeface="Calibri" panose="020F0502020204030204" pitchFamily="34" charset="0"/>
                <a:cs typeface="Calibri" panose="020F0502020204030204" pitchFamily="34" charset="0"/>
              </a:rPr>
              <a:t>Trends in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1</a:t>
            </a:r>
            <a:r>
              <a:rPr lang="en-GB" sz="1600" dirty="0">
                <a:solidFill>
                  <a:srgbClr val="002060"/>
                </a:solidFill>
                <a:latin typeface="Calibri" panose="020F0502020204030204" pitchFamily="34" charset="0"/>
                <a:cs typeface="Calibri" panose="020F0502020204030204" pitchFamily="34" charset="0"/>
              </a:rPr>
              <a:t> and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2</a:t>
            </a:r>
            <a:r>
              <a:rPr lang="en-GB" sz="1600" dirty="0">
                <a:solidFill>
                  <a:srgbClr val="002060"/>
                </a:solidFill>
                <a:latin typeface="Calibri" panose="020F0502020204030204" pitchFamily="34" charset="0"/>
                <a:cs typeface="Calibri" panose="020F0502020204030204" pitchFamily="34" charset="0"/>
              </a:rPr>
              <a:t> components of GAO and HAM computed from CMIP6 models and MEAN model</a:t>
            </a:r>
          </a:p>
        </p:txBody>
      </p:sp>
      <p:sp>
        <p:nvSpPr>
          <p:cNvPr id="10" name="Rectangle 2"/>
          <p:cNvSpPr>
            <a:spLocks noChangeArrowheads="1"/>
          </p:cNvSpPr>
          <p:nvPr/>
        </p:nvSpPr>
        <p:spPr bwMode="auto">
          <a:xfrm>
            <a:off x="6803828" y="1151571"/>
            <a:ext cx="48367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lang="pl-PL" altLang="pl-PL" sz="1600" b="1" dirty="0">
                <a:latin typeface="Calibri" panose="020F0502020204030204" pitchFamily="34" charset="0"/>
                <a:ea typeface="MyriadPro-Light" charset="-128"/>
                <a:cs typeface="Calibri" panose="020F0502020204030204" pitchFamily="34" charset="0"/>
              </a:rPr>
              <a:t>1</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lang="en-GB" sz="1600" dirty="0"/>
              <a:t>Trend </a:t>
            </a:r>
            <a:r>
              <a:rPr lang="pl-PL" sz="1600" dirty="0" err="1"/>
              <a:t>values</a:t>
            </a:r>
            <a:r>
              <a:rPr lang="pl-PL" sz="1600" dirty="0"/>
              <a:t> </a:t>
            </a:r>
            <a:r>
              <a:rPr lang="en-GB" sz="1600" dirty="0"/>
              <a:t>in </a:t>
            </a:r>
            <a:r>
              <a:rPr lang="en-GB" sz="1600" dirty="0">
                <a:sym typeface="Symbol" panose="05050102010706020507" pitchFamily="18" charset="2"/>
              </a:rPr>
              <a:t></a:t>
            </a:r>
            <a:r>
              <a:rPr lang="en-GB" sz="1600" baseline="-25000" dirty="0"/>
              <a:t>1</a:t>
            </a:r>
            <a:r>
              <a:rPr lang="en-GB" sz="1600" dirty="0"/>
              <a:t> and </a:t>
            </a:r>
            <a:r>
              <a:rPr lang="en-GB" sz="1600" dirty="0">
                <a:sym typeface="Symbol" panose="05050102010706020507" pitchFamily="18" charset="2"/>
              </a:rPr>
              <a:t></a:t>
            </a:r>
            <a:r>
              <a:rPr lang="en-GB" sz="1600" baseline="-25000" dirty="0"/>
              <a:t>2</a:t>
            </a:r>
            <a:r>
              <a:rPr lang="en-GB" sz="1600" dirty="0"/>
              <a:t> components of GAO and HAM computed from CMIP6 models and MEAN model</a:t>
            </a:r>
          </a:p>
        </p:txBody>
      </p:sp>
      <mc:AlternateContent xmlns:mc="http://schemas.openxmlformats.org/markup-compatibility/2006" xmlns:a14="http://schemas.microsoft.com/office/drawing/2010/main">
        <mc:Choice Requires="a14">
          <p:graphicFrame>
            <p:nvGraphicFramePr>
              <p:cNvPr id="12" name="Tabela 11"/>
              <p:cNvGraphicFramePr>
                <a:graphicFrameLocks noGrp="1"/>
              </p:cNvGraphicFramePr>
              <p:nvPr>
                <p:extLst>
                  <p:ext uri="{D42A27DB-BD31-4B8C-83A1-F6EECF244321}">
                    <p14:modId xmlns:p14="http://schemas.microsoft.com/office/powerpoint/2010/main" val="2248437404"/>
                  </p:ext>
                </p:extLst>
              </p:nvPr>
            </p:nvGraphicFramePr>
            <p:xfrm>
              <a:off x="6827667" y="1969554"/>
              <a:ext cx="4812947" cy="1962206"/>
            </p:xfrm>
            <a:graphic>
              <a:graphicData uri="http://schemas.openxmlformats.org/drawingml/2006/table">
                <a:tbl>
                  <a:tblPr firstRow="1" firstCol="1" bandRow="1">
                    <a:tableStyleId>{B301B821-A1FF-4177-AEE7-76D212191A09}</a:tableStyleId>
                  </a:tblPr>
                  <a:tblGrid>
                    <a:gridCol w="1068533">
                      <a:extLst>
                        <a:ext uri="{9D8B030D-6E8A-4147-A177-3AD203B41FA5}">
                          <a16:colId xmlns:a16="http://schemas.microsoft.com/office/drawing/2014/main" val="20001"/>
                        </a:ext>
                      </a:extLst>
                    </a:gridCol>
                    <a:gridCol w="735564">
                      <a:extLst>
                        <a:ext uri="{9D8B030D-6E8A-4147-A177-3AD203B41FA5}">
                          <a16:colId xmlns:a16="http://schemas.microsoft.com/office/drawing/2014/main" val="20002"/>
                        </a:ext>
                      </a:extLst>
                    </a:gridCol>
                    <a:gridCol w="920620">
                      <a:extLst>
                        <a:ext uri="{9D8B030D-6E8A-4147-A177-3AD203B41FA5}">
                          <a16:colId xmlns:a16="http://schemas.microsoft.com/office/drawing/2014/main" val="20003"/>
                        </a:ext>
                      </a:extLst>
                    </a:gridCol>
                    <a:gridCol w="550508">
                      <a:extLst>
                        <a:ext uri="{9D8B030D-6E8A-4147-A177-3AD203B41FA5}">
                          <a16:colId xmlns:a16="http://schemas.microsoft.com/office/drawing/2014/main" val="20004"/>
                        </a:ext>
                      </a:extLst>
                    </a:gridCol>
                    <a:gridCol w="889652">
                      <a:extLst>
                        <a:ext uri="{9D8B030D-6E8A-4147-A177-3AD203B41FA5}">
                          <a16:colId xmlns:a16="http://schemas.microsoft.com/office/drawing/2014/main" val="20006"/>
                        </a:ext>
                      </a:extLst>
                    </a:gridCol>
                    <a:gridCol w="648070">
                      <a:extLst>
                        <a:ext uri="{9D8B030D-6E8A-4147-A177-3AD203B41FA5}">
                          <a16:colId xmlns:a16="http://schemas.microsoft.com/office/drawing/2014/main" val="20005"/>
                        </a:ext>
                      </a:extLst>
                    </a:gridCol>
                  </a:tblGrid>
                  <a:tr h="288000">
                    <a:tc rowSpan="3">
                      <a:txBody>
                        <a:bodyPr/>
                        <a:lstStyle/>
                        <a:p>
                          <a:pPr algn="ctr">
                            <a:lnSpc>
                              <a:spcPct val="107000"/>
                            </a:lnSpc>
                            <a:spcAft>
                              <a:spcPts val="0"/>
                            </a:spcAft>
                          </a:pPr>
                          <a:r>
                            <a:rPr lang="en-GB" sz="1600" noProof="0" dirty="0">
                              <a:solidFill>
                                <a:sysClr val="windowText" lastClr="000000"/>
                              </a:solidFill>
                              <a:effectLst/>
                            </a:rPr>
                            <a:t> </a:t>
                          </a:r>
                          <a:endParaRPr lang="en-GB" sz="1600" noProof="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600" b="1" noProof="0">
                              <a:solidFill>
                                <a:sysClr val="windowText" lastClr="000000"/>
                              </a:solidFill>
                              <a:effectLst/>
                            </a:rPr>
                            <a:t>Trend parameters</a:t>
                          </a:r>
                          <a:endParaRPr lang="en-GB" sz="1600" b="1"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7000"/>
                            </a:lnSpc>
                            <a:spcAft>
                              <a:spcPts val="0"/>
                            </a:spcAft>
                          </a:pPr>
                          <a:endParaRPr lang="pl-PL" sz="16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pl-PL" sz="16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l-PL"/>
                        </a:p>
                      </a:txBody>
                      <a:tcPr/>
                    </a:tc>
                    <a:tc hMerge="1">
                      <a:txBody>
                        <a:bodyPr/>
                        <a:lstStyle/>
                        <a:p>
                          <a:pPr algn="ctr">
                            <a:lnSpc>
                              <a:spcPct val="107000"/>
                            </a:lnSpc>
                            <a:spcAft>
                              <a:spcPts val="0"/>
                            </a:spcAft>
                          </a:pPr>
                          <a:endParaRPr lang="pl-PL" sz="16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8000">
                    <a:tc vMerge="1">
                      <a:txBody>
                        <a:bodyPr/>
                        <a:lstStyle/>
                        <a:p>
                          <a:pPr algn="ctr">
                            <a:lnSpc>
                              <a:spcPct val="107000"/>
                            </a:lnSpc>
                            <a:spcAft>
                              <a:spcPts val="0"/>
                            </a:spcAft>
                          </a:pPr>
                          <a:endParaRPr lang="pl-PL"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lnSpc>
                              <a:spcPct val="107000"/>
                            </a:lnSpc>
                            <a:spcAft>
                              <a:spcPts val="0"/>
                            </a:spcAft>
                          </a:pPr>
                          <a:r>
                            <a:rPr lang="en-GB" sz="1600" b="1" noProof="0">
                              <a:solidFill>
                                <a:sysClr val="windowText" lastClr="000000"/>
                              </a:solidFill>
                              <a:effectLst/>
                            </a:rPr>
                            <a:t>CMIP</a:t>
                          </a:r>
                          <a:endParaRPr lang="en-GB" sz="1600" b="1"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l-PL"/>
                        </a:p>
                      </a:txBody>
                      <a:tcPr/>
                    </a:tc>
                    <a:tc hMerge="1">
                      <a:txBody>
                        <a:bodyPr/>
                        <a:lstStyle/>
                        <a:p>
                          <a:endParaRPr lang="pl-PL"/>
                        </a:p>
                      </a:txBody>
                      <a:tcPr/>
                    </a:tc>
                    <a:tc hMerge="1">
                      <a:txBody>
                        <a:bodyPr/>
                        <a:lstStyle/>
                        <a:p>
                          <a:pPr algn="ctr">
                            <a:lnSpc>
                              <a:spcPct val="107000"/>
                            </a:lnSpc>
                            <a:spcAft>
                              <a:spcPts val="0"/>
                            </a:spcAft>
                          </a:pPr>
                          <a:endParaRPr lang="pl-PL" sz="16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n-GB" sz="1800" b="1" noProof="0">
                              <a:solidFill>
                                <a:sysClr val="windowText" lastClr="000000"/>
                              </a:solidFill>
                              <a:effectLst/>
                            </a:rPr>
                            <a:t>GAO</a:t>
                          </a:r>
                          <a:endParaRPr lang="en-GB" sz="1800" b="1"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8000">
                    <a:tc vMerge="1">
                      <a:txBody>
                        <a:bodyPr/>
                        <a:lstStyle/>
                        <a:p>
                          <a:pPr algn="ctr">
                            <a:lnSpc>
                              <a:spcPct val="107000"/>
                            </a:lnSpc>
                            <a:spcAft>
                              <a:spcPts val="0"/>
                            </a:spcAft>
                          </a:pPr>
                          <a:endParaRPr lang="pl-PL"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Min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0" noProof="0">
                              <a:solidFill>
                                <a:sysClr val="windowText" lastClr="000000"/>
                              </a:solidFill>
                              <a:effectLst/>
                            </a:rPr>
                            <a:t>Median</a:t>
                          </a:r>
                          <a:endParaRPr lang="en-GB" sz="1600" b="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0" noProof="0">
                              <a:solidFill>
                                <a:sysClr val="windowText" lastClr="000000"/>
                              </a:solidFill>
                              <a:effectLst/>
                            </a:rPr>
                            <a:t>Max</a:t>
                          </a:r>
                          <a:endParaRPr lang="en-GB" sz="1600" b="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noProof="0"/>
                            <a:t>MEAN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l-PL"/>
                        </a:p>
                      </a:txBody>
                      <a:tcPr/>
                    </a:tc>
                    <a:extLst>
                      <a:ext uri="{0D108BD9-81ED-4DB2-BD59-A6C34878D82A}">
                        <a16:rowId xmlns:a16="http://schemas.microsoft.com/office/drawing/2014/main" val="10001"/>
                      </a:ext>
                    </a:extLst>
                  </a:tr>
                  <a:tr h="28800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en-GB" sz="1600" b="1" i="1" noProof="0" smtClean="0">
                                      <a:solidFill>
                                        <a:sysClr val="windowText" lastClr="000000"/>
                                      </a:solidFill>
                                      <a:effectLst/>
                                      <a:latin typeface="Cambria Math" panose="02040503050406030204" pitchFamily="18" charset="0"/>
                                    </a:rPr>
                                  </m:ctrlPr>
                                </m:sSubPr>
                                <m:e>
                                  <m:r>
                                    <a:rPr lang="en-GB" sz="1600" b="1" i="1" noProof="0" smtClean="0">
                                      <a:solidFill>
                                        <a:sysClr val="windowText" lastClr="000000"/>
                                      </a:solidFill>
                                      <a:effectLst/>
                                      <a:latin typeface="Cambria Math" panose="02040503050406030204" pitchFamily="18" charset="0"/>
                                    </a:rPr>
                                    <m:t>𝝌</m:t>
                                  </m:r>
                                </m:e>
                                <m:sub>
                                  <m:r>
                                    <a:rPr lang="en-GB" sz="1600" b="1" i="1" noProof="0" smtClean="0">
                                      <a:solidFill>
                                        <a:sysClr val="windowText" lastClr="000000"/>
                                      </a:solidFill>
                                      <a:effectLst/>
                                      <a:latin typeface="Cambria Math" panose="02040503050406030204" pitchFamily="18" charset="0"/>
                                    </a:rPr>
                                    <m:t>𝟏</m:t>
                                  </m:r>
                                </m:sub>
                              </m:sSub>
                            </m:oMath>
                          </a14:m>
                          <a:r>
                            <a:rPr lang="en-GB" sz="1600" b="1"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600" b="0" noProof="0">
                              <a:solidFill>
                                <a:schemeClr val="tx1"/>
                              </a:solidFill>
                              <a:effectLst/>
                            </a:rPr>
                            <a:t>(mas/year)</a:t>
                          </a:r>
                          <a:endParaRPr lang="en-GB" sz="1600" b="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-5.35</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-0.23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1.31</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-0.33</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5.93</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800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14:m>
                            <m:oMath xmlns:m="http://schemas.openxmlformats.org/officeDocument/2006/math">
                              <m:sSub>
                                <m:sSubPr>
                                  <m:ctrlPr>
                                    <a:rPr lang="en-GB" sz="1600" b="1" i="1" noProof="0" smtClean="0">
                                      <a:solidFill>
                                        <a:sysClr val="windowText" lastClr="000000"/>
                                      </a:solidFill>
                                      <a:effectLst/>
                                      <a:latin typeface="Cambria Math" panose="02040503050406030204" pitchFamily="18" charset="0"/>
                                    </a:rPr>
                                  </m:ctrlPr>
                                </m:sSubPr>
                                <m:e>
                                  <m:r>
                                    <a:rPr lang="en-GB" sz="1600" b="1" i="1" noProof="0" smtClean="0">
                                      <a:solidFill>
                                        <a:sysClr val="windowText" lastClr="000000"/>
                                      </a:solidFill>
                                      <a:effectLst/>
                                      <a:latin typeface="Cambria Math" panose="02040503050406030204" pitchFamily="18" charset="0"/>
                                    </a:rPr>
                                    <m:t>𝝌</m:t>
                                  </m:r>
                                </m:e>
                                <m:sub>
                                  <m:r>
                                    <a:rPr lang="en-GB" sz="1600" b="1" i="1" noProof="0" smtClean="0">
                                      <a:solidFill>
                                        <a:sysClr val="windowText" lastClr="000000"/>
                                      </a:solidFill>
                                      <a:effectLst/>
                                      <a:latin typeface="Cambria Math" panose="02040503050406030204" pitchFamily="18" charset="0"/>
                                    </a:rPr>
                                    <m:t>𝟐</m:t>
                                  </m:r>
                                </m:sub>
                              </m:sSub>
                            </m:oMath>
                          </a14:m>
                          <a:r>
                            <a:rPr lang="en-GB" sz="1600" b="1"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600" b="0" noProof="0">
                              <a:solidFill>
                                <a:schemeClr val="tx1"/>
                              </a:solidFill>
                              <a:effectLst/>
                            </a:rPr>
                            <a:t>(mas/year)</a:t>
                          </a:r>
                          <a:endParaRPr lang="en-GB" sz="1600" b="0" noProof="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-1.74</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0.00</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4.22</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0.01</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dirty="0">
                              <a:solidFill>
                                <a:sysClr val="windowText" lastClr="000000"/>
                              </a:solidFill>
                              <a:effectLst/>
                            </a:rPr>
                            <a:t>0.83</a:t>
                          </a:r>
                          <a:endParaRPr lang="en-GB" sz="1600" noProof="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mc:Choice>
        <mc:Fallback xmlns="">
          <p:graphicFrame>
            <p:nvGraphicFramePr>
              <p:cNvPr id="12" name="Tabela 11"/>
              <p:cNvGraphicFramePr>
                <a:graphicFrameLocks noGrp="1"/>
              </p:cNvGraphicFramePr>
              <p:nvPr>
                <p:extLst>
                  <p:ext uri="{D42A27DB-BD31-4B8C-83A1-F6EECF244321}">
                    <p14:modId xmlns:p14="http://schemas.microsoft.com/office/powerpoint/2010/main" val="2248437404"/>
                  </p:ext>
                </p:extLst>
              </p:nvPr>
            </p:nvGraphicFramePr>
            <p:xfrm>
              <a:off x="6827667" y="1969554"/>
              <a:ext cx="4812947" cy="1962206"/>
            </p:xfrm>
            <a:graphic>
              <a:graphicData uri="http://schemas.openxmlformats.org/drawingml/2006/table">
                <a:tbl>
                  <a:tblPr firstRow="1" firstCol="1" bandRow="1">
                    <a:tableStyleId>{B301B821-A1FF-4177-AEE7-76D212191A09}</a:tableStyleId>
                  </a:tblPr>
                  <a:tblGrid>
                    <a:gridCol w="1068533">
                      <a:extLst>
                        <a:ext uri="{9D8B030D-6E8A-4147-A177-3AD203B41FA5}">
                          <a16:colId xmlns:a16="http://schemas.microsoft.com/office/drawing/2014/main" val="20001"/>
                        </a:ext>
                      </a:extLst>
                    </a:gridCol>
                    <a:gridCol w="735564">
                      <a:extLst>
                        <a:ext uri="{9D8B030D-6E8A-4147-A177-3AD203B41FA5}">
                          <a16:colId xmlns:a16="http://schemas.microsoft.com/office/drawing/2014/main" val="20002"/>
                        </a:ext>
                      </a:extLst>
                    </a:gridCol>
                    <a:gridCol w="920620">
                      <a:extLst>
                        <a:ext uri="{9D8B030D-6E8A-4147-A177-3AD203B41FA5}">
                          <a16:colId xmlns:a16="http://schemas.microsoft.com/office/drawing/2014/main" val="20003"/>
                        </a:ext>
                      </a:extLst>
                    </a:gridCol>
                    <a:gridCol w="550508">
                      <a:extLst>
                        <a:ext uri="{9D8B030D-6E8A-4147-A177-3AD203B41FA5}">
                          <a16:colId xmlns:a16="http://schemas.microsoft.com/office/drawing/2014/main" val="20004"/>
                        </a:ext>
                      </a:extLst>
                    </a:gridCol>
                    <a:gridCol w="889652">
                      <a:extLst>
                        <a:ext uri="{9D8B030D-6E8A-4147-A177-3AD203B41FA5}">
                          <a16:colId xmlns:a16="http://schemas.microsoft.com/office/drawing/2014/main" val="20006"/>
                        </a:ext>
                      </a:extLst>
                    </a:gridCol>
                    <a:gridCol w="648070">
                      <a:extLst>
                        <a:ext uri="{9D8B030D-6E8A-4147-A177-3AD203B41FA5}">
                          <a16:colId xmlns:a16="http://schemas.microsoft.com/office/drawing/2014/main" val="20005"/>
                        </a:ext>
                      </a:extLst>
                    </a:gridCol>
                  </a:tblGrid>
                  <a:tr h="288000">
                    <a:tc rowSpan="3">
                      <a:txBody>
                        <a:bodyPr/>
                        <a:lstStyle/>
                        <a:p>
                          <a:pPr algn="ctr">
                            <a:lnSpc>
                              <a:spcPct val="107000"/>
                            </a:lnSpc>
                            <a:spcAft>
                              <a:spcPts val="0"/>
                            </a:spcAft>
                          </a:pPr>
                          <a:r>
                            <a:rPr lang="en-GB" sz="1600" noProof="0" dirty="0">
                              <a:solidFill>
                                <a:sysClr val="windowText" lastClr="000000"/>
                              </a:solidFill>
                              <a:effectLst/>
                            </a:rPr>
                            <a:t> </a:t>
                          </a:r>
                          <a:endParaRPr lang="en-GB" sz="1600" noProof="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600" b="1" noProof="0">
                              <a:solidFill>
                                <a:sysClr val="windowText" lastClr="000000"/>
                              </a:solidFill>
                              <a:effectLst/>
                            </a:rPr>
                            <a:t>Trend parameters</a:t>
                          </a:r>
                          <a:endParaRPr lang="en-GB" sz="1600" b="1"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7000"/>
                            </a:lnSpc>
                            <a:spcAft>
                              <a:spcPts val="0"/>
                            </a:spcAft>
                          </a:pPr>
                          <a:endParaRPr lang="pl-PL" sz="16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pl-PL" sz="16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l-PL"/>
                        </a:p>
                      </a:txBody>
                      <a:tcPr/>
                    </a:tc>
                    <a:tc hMerge="1">
                      <a:txBody>
                        <a:bodyPr/>
                        <a:lstStyle/>
                        <a:p>
                          <a:pPr algn="ctr">
                            <a:lnSpc>
                              <a:spcPct val="107000"/>
                            </a:lnSpc>
                            <a:spcAft>
                              <a:spcPts val="0"/>
                            </a:spcAft>
                          </a:pPr>
                          <a:endParaRPr lang="pl-PL" sz="16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8000">
                    <a:tc vMerge="1">
                      <a:txBody>
                        <a:bodyPr/>
                        <a:lstStyle/>
                        <a:p>
                          <a:pPr algn="ctr">
                            <a:lnSpc>
                              <a:spcPct val="107000"/>
                            </a:lnSpc>
                            <a:spcAft>
                              <a:spcPts val="0"/>
                            </a:spcAft>
                          </a:pPr>
                          <a:endParaRPr lang="pl-PL"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lnSpc>
                              <a:spcPct val="107000"/>
                            </a:lnSpc>
                            <a:spcAft>
                              <a:spcPts val="0"/>
                            </a:spcAft>
                          </a:pPr>
                          <a:r>
                            <a:rPr lang="en-GB" sz="1600" b="1" noProof="0">
                              <a:solidFill>
                                <a:sysClr val="windowText" lastClr="000000"/>
                              </a:solidFill>
                              <a:effectLst/>
                            </a:rPr>
                            <a:t>CMIP</a:t>
                          </a:r>
                          <a:endParaRPr lang="en-GB" sz="1600" b="1"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l-PL"/>
                        </a:p>
                      </a:txBody>
                      <a:tcPr/>
                    </a:tc>
                    <a:tc hMerge="1">
                      <a:txBody>
                        <a:bodyPr/>
                        <a:lstStyle/>
                        <a:p>
                          <a:endParaRPr lang="pl-PL"/>
                        </a:p>
                      </a:txBody>
                      <a:tcPr/>
                    </a:tc>
                    <a:tc hMerge="1">
                      <a:txBody>
                        <a:bodyPr/>
                        <a:lstStyle/>
                        <a:p>
                          <a:pPr algn="ctr">
                            <a:lnSpc>
                              <a:spcPct val="107000"/>
                            </a:lnSpc>
                            <a:spcAft>
                              <a:spcPts val="0"/>
                            </a:spcAft>
                          </a:pPr>
                          <a:endParaRPr lang="pl-PL" sz="16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en-GB" sz="1800" b="1" noProof="0">
                              <a:solidFill>
                                <a:sysClr val="windowText" lastClr="000000"/>
                              </a:solidFill>
                              <a:effectLst/>
                            </a:rPr>
                            <a:t>GAO</a:t>
                          </a:r>
                          <a:endParaRPr lang="en-GB" sz="1800" b="1"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5760">
                    <a:tc vMerge="1">
                      <a:txBody>
                        <a:bodyPr/>
                        <a:lstStyle/>
                        <a:p>
                          <a:pPr algn="ctr">
                            <a:lnSpc>
                              <a:spcPct val="107000"/>
                            </a:lnSpc>
                            <a:spcAft>
                              <a:spcPts val="0"/>
                            </a:spcAft>
                          </a:pPr>
                          <a:endParaRPr lang="pl-PL"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Min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0" noProof="0">
                              <a:solidFill>
                                <a:sysClr val="windowText" lastClr="000000"/>
                              </a:solidFill>
                              <a:effectLst/>
                            </a:rPr>
                            <a:t>Median</a:t>
                          </a:r>
                          <a:endParaRPr lang="en-GB" sz="1600" b="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0" noProof="0">
                              <a:solidFill>
                                <a:sysClr val="windowText" lastClr="000000"/>
                              </a:solidFill>
                              <a:effectLst/>
                            </a:rPr>
                            <a:t>Max</a:t>
                          </a:r>
                          <a:endParaRPr lang="en-GB" sz="1600" b="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noProof="0"/>
                            <a:t>MEAN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l-PL"/>
                        </a:p>
                      </a:txBody>
                      <a:tcPr/>
                    </a:tc>
                    <a:extLst>
                      <a:ext uri="{0D108BD9-81ED-4DB2-BD59-A6C34878D82A}">
                        <a16:rowId xmlns:a16="http://schemas.microsoft.com/office/drawing/2014/main" val="10001"/>
                      </a:ext>
                    </a:extLst>
                  </a:tr>
                  <a:tr h="510223">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143" t="-193976" r="-352571" b="-126506"/>
                          </a:stretch>
                        </a:blipFill>
                      </a:tcPr>
                    </a:tc>
                    <a:tc>
                      <a:txBody>
                        <a:bodyPr/>
                        <a:lstStyle/>
                        <a:p>
                          <a:pPr algn="ctr">
                            <a:lnSpc>
                              <a:spcPct val="107000"/>
                            </a:lnSpc>
                            <a:spcAft>
                              <a:spcPts val="0"/>
                            </a:spcAft>
                          </a:pPr>
                          <a:r>
                            <a:rPr lang="en-GB" sz="1600" noProof="0">
                              <a:solidFill>
                                <a:sysClr val="windowText" lastClr="000000"/>
                              </a:solidFill>
                              <a:effectLst/>
                            </a:rPr>
                            <a:t>-5.35</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-0.23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1.31</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-0.33</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5.93</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10223">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1143" t="-290476" r="-352571" b="-25000"/>
                          </a:stretch>
                        </a:blipFill>
                      </a:tcPr>
                    </a:tc>
                    <a:tc>
                      <a:txBody>
                        <a:bodyPr/>
                        <a:lstStyle/>
                        <a:p>
                          <a:pPr algn="ctr">
                            <a:lnSpc>
                              <a:spcPct val="107000"/>
                            </a:lnSpc>
                            <a:spcAft>
                              <a:spcPts val="0"/>
                            </a:spcAft>
                          </a:pPr>
                          <a:r>
                            <a:rPr lang="en-GB" sz="1600" noProof="0">
                              <a:solidFill>
                                <a:sysClr val="windowText" lastClr="000000"/>
                              </a:solidFill>
                              <a:effectLst/>
                            </a:rPr>
                            <a:t>-1.74</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0.00</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4.22</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a:solidFill>
                                <a:sysClr val="windowText" lastClr="000000"/>
                              </a:solidFill>
                              <a:effectLst/>
                            </a:rPr>
                            <a:t>0.01</a:t>
                          </a:r>
                          <a:endParaRPr lang="en-GB" sz="1600" noProof="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noProof="0" dirty="0">
                              <a:solidFill>
                                <a:sysClr val="windowText" lastClr="000000"/>
                              </a:solidFill>
                              <a:effectLst/>
                            </a:rPr>
                            <a:t>0.83</a:t>
                          </a:r>
                          <a:endParaRPr lang="en-GB" sz="1600" noProof="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mc:Fallback>
      </mc:AlternateContent>
      <p:pic>
        <p:nvPicPr>
          <p:cNvPr id="7" name="Obraz 6"/>
          <p:cNvPicPr>
            <a:picLocks noChangeAspect="1"/>
          </p:cNvPicPr>
          <p:nvPr/>
        </p:nvPicPr>
        <p:blipFill>
          <a:blip r:embed="rId3"/>
          <a:stretch>
            <a:fillRect/>
          </a:stretch>
        </p:blipFill>
        <p:spPr>
          <a:xfrm>
            <a:off x="72000" y="648000"/>
            <a:ext cx="6667852" cy="5184000"/>
          </a:xfrm>
          <a:prstGeom prst="rect">
            <a:avLst/>
          </a:prstGeom>
        </p:spPr>
      </p:pic>
      <p:sp>
        <p:nvSpPr>
          <p:cNvPr id="3" name="pole tekstowe 2">
            <a:extLst>
              <a:ext uri="{FF2B5EF4-FFF2-40B4-BE49-F238E27FC236}">
                <a16:creationId xmlns:a16="http://schemas.microsoft.com/office/drawing/2014/main" id="{409716EB-2505-91DC-F996-F18BA4D589A9}"/>
              </a:ext>
            </a:extLst>
          </p:cNvPr>
          <p:cNvSpPr txBox="1"/>
          <p:nvPr/>
        </p:nvSpPr>
        <p:spPr>
          <a:xfrm>
            <a:off x="6751645" y="4232154"/>
            <a:ext cx="5184000" cy="923330"/>
          </a:xfrm>
          <a:prstGeom prst="rect">
            <a:avLst/>
          </a:prstGeom>
          <a:noFill/>
        </p:spPr>
        <p:txBody>
          <a:bodyPr wrap="square" rtlCol="0">
            <a:spAutoFit/>
          </a:bodyPr>
          <a:lstStyle/>
          <a:p>
            <a:pPr marL="285750" indent="-288000" algn="just">
              <a:buFont typeface="Wingdings" panose="05000000000000000000" pitchFamily="2" charset="2"/>
              <a:buChar char="Ø"/>
            </a:pPr>
            <a:r>
              <a:rPr lang="pl-PL" dirty="0"/>
              <a:t>Trend </a:t>
            </a:r>
            <a:r>
              <a:rPr lang="pl-PL" dirty="0" err="1"/>
              <a:t>values</a:t>
            </a:r>
            <a:r>
              <a:rPr lang="pl-PL" dirty="0"/>
              <a:t> for MEAN in </a:t>
            </a:r>
            <a:r>
              <a:rPr lang="en-GB" dirty="0">
                <a:sym typeface="Symbol" panose="05050102010706020507" pitchFamily="18" charset="2"/>
              </a:rPr>
              <a:t></a:t>
            </a:r>
            <a:r>
              <a:rPr lang="en-GB" baseline="-25000" dirty="0"/>
              <a:t>1</a:t>
            </a:r>
            <a:r>
              <a:rPr lang="pl-PL" dirty="0"/>
              <a:t> and </a:t>
            </a:r>
            <a:r>
              <a:rPr lang="en-GB" dirty="0">
                <a:sym typeface="Symbol" panose="05050102010706020507" pitchFamily="18" charset="2"/>
              </a:rPr>
              <a:t></a:t>
            </a:r>
            <a:r>
              <a:rPr lang="pl-PL" baseline="-25000" dirty="0">
                <a:sym typeface="Symbol" panose="05050102010706020507" pitchFamily="18" charset="2"/>
              </a:rPr>
              <a:t>2</a:t>
            </a:r>
            <a:r>
              <a:rPr lang="pl-PL" dirty="0"/>
              <a:t> </a:t>
            </a:r>
            <a:r>
              <a:rPr lang="pl-PL" dirty="0" err="1"/>
              <a:t>are</a:t>
            </a:r>
            <a:r>
              <a:rPr lang="pl-PL" dirty="0"/>
              <a:t> </a:t>
            </a:r>
            <a:r>
              <a:rPr lang="pl-PL" dirty="0" err="1"/>
              <a:t>almost</a:t>
            </a:r>
            <a:r>
              <a:rPr lang="pl-PL" dirty="0"/>
              <a:t> </a:t>
            </a:r>
            <a:r>
              <a:rPr lang="pl-PL" dirty="0" err="1"/>
              <a:t>identical</a:t>
            </a:r>
            <a:r>
              <a:rPr lang="pl-PL" dirty="0"/>
              <a:t>. CMIP6 </a:t>
            </a:r>
            <a:r>
              <a:rPr lang="pl-PL" dirty="0" err="1"/>
              <a:t>based</a:t>
            </a:r>
            <a:r>
              <a:rPr lang="pl-PL" dirty="0"/>
              <a:t> </a:t>
            </a:r>
            <a:r>
              <a:rPr lang="pl-PL" dirty="0" err="1"/>
              <a:t>trends</a:t>
            </a:r>
            <a:r>
              <a:rPr lang="pl-PL" dirty="0"/>
              <a:t> </a:t>
            </a:r>
            <a:r>
              <a:rPr lang="pl-PL" dirty="0" err="1"/>
              <a:t>better</a:t>
            </a:r>
            <a:r>
              <a:rPr lang="pl-PL" dirty="0"/>
              <a:t> suit to GAO in </a:t>
            </a:r>
            <a:r>
              <a:rPr lang="en-GB" dirty="0">
                <a:sym typeface="Symbol" panose="05050102010706020507" pitchFamily="18" charset="2"/>
              </a:rPr>
              <a:t></a:t>
            </a:r>
            <a:r>
              <a:rPr lang="pl-PL" baseline="-25000" dirty="0">
                <a:sym typeface="Symbol" panose="05050102010706020507" pitchFamily="18" charset="2"/>
              </a:rPr>
              <a:t>2</a:t>
            </a:r>
            <a:r>
              <a:rPr lang="pl-PL" dirty="0"/>
              <a:t> </a:t>
            </a:r>
            <a:r>
              <a:rPr lang="pl-PL" dirty="0" err="1"/>
              <a:t>than</a:t>
            </a:r>
            <a:r>
              <a:rPr lang="pl-PL" dirty="0"/>
              <a:t> in </a:t>
            </a:r>
            <a:r>
              <a:rPr lang="en-GB" dirty="0">
                <a:sym typeface="Symbol" panose="05050102010706020507" pitchFamily="18" charset="2"/>
              </a:rPr>
              <a:t></a:t>
            </a:r>
            <a:r>
              <a:rPr lang="pl-PL" baseline="-25000" dirty="0">
                <a:sym typeface="Symbol" panose="05050102010706020507" pitchFamily="18" charset="2"/>
              </a:rPr>
              <a:t>1</a:t>
            </a:r>
            <a:r>
              <a:rPr lang="pl-PL" dirty="0"/>
              <a:t> </a:t>
            </a:r>
          </a:p>
        </p:txBody>
      </p:sp>
    </p:spTree>
    <p:extLst>
      <p:ext uri="{BB962C8B-B14F-4D97-AF65-F5344CB8AC3E}">
        <p14:creationId xmlns:p14="http://schemas.microsoft.com/office/powerpoint/2010/main" val="2199578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4C7538-D875-4493-9979-C46F7D66D42C}"/>
              </a:ext>
            </a:extLst>
          </p:cNvPr>
          <p:cNvSpPr>
            <a:spLocks noGrp="1"/>
          </p:cNvSpPr>
          <p:nvPr>
            <p:ph type="title"/>
          </p:nvPr>
        </p:nvSpPr>
        <p:spPr/>
        <p:txBody>
          <a:bodyPr/>
          <a:lstStyle/>
          <a:p>
            <a:r>
              <a:rPr lang="en-GB" dirty="0"/>
              <a:t>Spread of CMIP6-based HAM</a:t>
            </a:r>
            <a:r>
              <a:rPr lang="pl-PL" dirty="0"/>
              <a:t> – </a:t>
            </a:r>
            <a:r>
              <a:rPr lang="pl-PL" dirty="0" err="1"/>
              <a:t>Seasonal</a:t>
            </a:r>
            <a:r>
              <a:rPr lang="pl-PL" dirty="0"/>
              <a:t> </a:t>
            </a:r>
            <a:endParaRPr lang="en-GB" dirty="0"/>
          </a:p>
        </p:txBody>
      </p:sp>
      <p:sp>
        <p:nvSpPr>
          <p:cNvPr id="4" name="Symbol zastępczy daty 3">
            <a:extLst>
              <a:ext uri="{FF2B5EF4-FFF2-40B4-BE49-F238E27FC236}">
                <a16:creationId xmlns:a16="http://schemas.microsoft.com/office/drawing/2014/main" id="{CF4A44CC-4012-40B9-829D-9AC7CF20E1CA}"/>
              </a:ext>
            </a:extLst>
          </p:cNvPr>
          <p:cNvSpPr>
            <a:spLocks noGrp="1"/>
          </p:cNvSpPr>
          <p:nvPr>
            <p:ph type="dt" sz="half" idx="10"/>
          </p:nvPr>
        </p:nvSpPr>
        <p:spPr/>
        <p:txBody>
          <a:bodyPr/>
          <a:lstStyle/>
          <a:p>
            <a:r>
              <a:rPr lang="en-US" noProof="0"/>
              <a:t>IAUGA 2022, 2-11.08.2022, Busan, Rep. of Korea</a:t>
            </a:r>
            <a:endParaRPr lang="en-GB" noProof="0" dirty="0"/>
          </a:p>
        </p:txBody>
      </p:sp>
      <p:sp>
        <p:nvSpPr>
          <p:cNvPr id="5" name="Symbol zastępczy stopki 4">
            <a:extLst>
              <a:ext uri="{FF2B5EF4-FFF2-40B4-BE49-F238E27FC236}">
                <a16:creationId xmlns:a16="http://schemas.microsoft.com/office/drawing/2014/main" id="{A38FA538-0653-4844-85F9-B9E6D9978102}"/>
              </a:ext>
            </a:extLst>
          </p:cNvPr>
          <p:cNvSpPr>
            <a:spLocks noGrp="1"/>
          </p:cNvSpPr>
          <p:nvPr>
            <p:ph type="ftr" sz="quarter" idx="11"/>
          </p:nvPr>
        </p:nvSpPr>
        <p:spPr/>
        <p:txBody>
          <a:bodyPr/>
          <a:lstStyle/>
          <a:p>
            <a:r>
              <a:rPr lang="en-US"/>
              <a:t>Nastula et al., Preliminary study on the consistency among HAM determined from CMIP6 historical simulations</a:t>
            </a:r>
            <a:endParaRPr lang="en-GB" dirty="0"/>
          </a:p>
        </p:txBody>
      </p:sp>
      <p:sp>
        <p:nvSpPr>
          <p:cNvPr id="6" name="Symbol zastępczy numeru slajdu 5">
            <a:extLst>
              <a:ext uri="{FF2B5EF4-FFF2-40B4-BE49-F238E27FC236}">
                <a16:creationId xmlns:a16="http://schemas.microsoft.com/office/drawing/2014/main" id="{EFC072ED-E58F-40A7-9B61-48758D872DF0}"/>
              </a:ext>
            </a:extLst>
          </p:cNvPr>
          <p:cNvSpPr>
            <a:spLocks noGrp="1"/>
          </p:cNvSpPr>
          <p:nvPr>
            <p:ph type="sldNum" sz="quarter" idx="12"/>
          </p:nvPr>
        </p:nvSpPr>
        <p:spPr/>
        <p:txBody>
          <a:bodyPr/>
          <a:lstStyle/>
          <a:p>
            <a:fld id="{1B549CAA-2CCA-4E93-AE83-6DC7B61CC03D}" type="slidenum">
              <a:rPr lang="en-GB" smtClean="0"/>
              <a:t>9</a:t>
            </a:fld>
            <a:endParaRPr lang="en-GB" dirty="0"/>
          </a:p>
        </p:txBody>
      </p:sp>
      <p:sp>
        <p:nvSpPr>
          <p:cNvPr id="9" name="pole tekstowe 8">
            <a:extLst>
              <a:ext uri="{FF2B5EF4-FFF2-40B4-BE49-F238E27FC236}">
                <a16:creationId xmlns:a16="http://schemas.microsoft.com/office/drawing/2014/main" id="{27315E62-C11F-401B-8F6D-6549F89D469F}"/>
              </a:ext>
            </a:extLst>
          </p:cNvPr>
          <p:cNvSpPr txBox="1"/>
          <p:nvPr/>
        </p:nvSpPr>
        <p:spPr>
          <a:xfrm>
            <a:off x="72000" y="5837973"/>
            <a:ext cx="6666807" cy="584775"/>
          </a:xfrm>
          <a:prstGeom prst="rect">
            <a:avLst/>
          </a:prstGeom>
          <a:noFill/>
        </p:spPr>
        <p:txBody>
          <a:bodyPr wrap="square" rtlCol="0">
            <a:spAutoFit/>
          </a:bodyPr>
          <a:lstStyle/>
          <a:p>
            <a:pPr algn="ctr"/>
            <a:r>
              <a:rPr lang="pl-PL" sz="1600" b="1" dirty="0">
                <a:solidFill>
                  <a:srgbClr val="002060"/>
                </a:solidFill>
                <a:latin typeface="Calibri" panose="020F0502020204030204" pitchFamily="34" charset="0"/>
                <a:cs typeface="Calibri" panose="020F0502020204030204" pitchFamily="34" charset="0"/>
              </a:rPr>
              <a:t>Fig. 2.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1</a:t>
            </a:r>
            <a:r>
              <a:rPr lang="en-GB" sz="1600" dirty="0">
                <a:solidFill>
                  <a:srgbClr val="002060"/>
                </a:solidFill>
                <a:latin typeface="Calibri" panose="020F0502020204030204" pitchFamily="34" charset="0"/>
                <a:cs typeface="Calibri" panose="020F0502020204030204" pitchFamily="34" charset="0"/>
              </a:rPr>
              <a:t> and </a:t>
            </a:r>
            <a:r>
              <a:rPr lang="en-GB" sz="1600" dirty="0">
                <a:solidFill>
                  <a:srgbClr val="002060"/>
                </a:solidFill>
                <a:latin typeface="Calibri" panose="020F0502020204030204" pitchFamily="34" charset="0"/>
                <a:cs typeface="Calibri" panose="020F0502020204030204" pitchFamily="34" charset="0"/>
                <a:sym typeface="Symbol" panose="05050102010706020507" pitchFamily="18" charset="2"/>
              </a:rPr>
              <a:t></a:t>
            </a:r>
            <a:r>
              <a:rPr lang="en-GB" sz="1600" baseline="-25000" dirty="0">
                <a:solidFill>
                  <a:srgbClr val="002060"/>
                </a:solidFill>
                <a:latin typeface="Calibri" panose="020F0502020204030204" pitchFamily="34" charset="0"/>
                <a:cs typeface="Calibri" panose="020F0502020204030204" pitchFamily="34" charset="0"/>
              </a:rPr>
              <a:t>2</a:t>
            </a:r>
            <a:r>
              <a:rPr lang="en-GB" sz="1600" dirty="0">
                <a:solidFill>
                  <a:srgbClr val="002060"/>
                </a:solidFill>
                <a:latin typeface="Calibri" panose="020F0502020204030204" pitchFamily="34" charset="0"/>
                <a:cs typeface="Calibri" panose="020F0502020204030204" pitchFamily="34" charset="0"/>
              </a:rPr>
              <a:t> components of seasonal oscillations in GAO and HAM computed from </a:t>
            </a:r>
            <a:r>
              <a:rPr lang="pl-PL" sz="1600" dirty="0">
                <a:solidFill>
                  <a:srgbClr val="002060"/>
                </a:solidFill>
                <a:latin typeface="Calibri" panose="020F0502020204030204" pitchFamily="34" charset="0"/>
                <a:cs typeface="Calibri" panose="020F0502020204030204" pitchFamily="34" charset="0"/>
              </a:rPr>
              <a:t>C</a:t>
            </a:r>
            <a:r>
              <a:rPr lang="en-GB" sz="1600" dirty="0">
                <a:solidFill>
                  <a:srgbClr val="002060"/>
                </a:solidFill>
                <a:latin typeface="Calibri" panose="020F0502020204030204" pitchFamily="34" charset="0"/>
                <a:cs typeface="Calibri" panose="020F0502020204030204" pitchFamily="34" charset="0"/>
              </a:rPr>
              <a:t>MIP6 models and MEAN model</a:t>
            </a:r>
          </a:p>
        </p:txBody>
      </p:sp>
      <mc:AlternateContent xmlns:mc="http://schemas.openxmlformats.org/markup-compatibility/2006" xmlns:a14="http://schemas.microsoft.com/office/drawing/2010/main">
        <mc:Choice Requires="a14">
          <p:graphicFrame>
            <p:nvGraphicFramePr>
              <p:cNvPr id="3" name="Tabela 2"/>
              <p:cNvGraphicFramePr>
                <a:graphicFrameLocks noGrp="1"/>
              </p:cNvGraphicFramePr>
              <p:nvPr>
                <p:extLst>
                  <p:ext uri="{D42A27DB-BD31-4B8C-83A1-F6EECF244321}">
                    <p14:modId xmlns:p14="http://schemas.microsoft.com/office/powerpoint/2010/main" val="2834016468"/>
                  </p:ext>
                </p:extLst>
              </p:nvPr>
            </p:nvGraphicFramePr>
            <p:xfrm>
              <a:off x="6840130" y="2030536"/>
              <a:ext cx="5220000" cy="2526223"/>
            </p:xfrm>
            <a:graphic>
              <a:graphicData uri="http://schemas.openxmlformats.org/drawingml/2006/table">
                <a:tbl>
                  <a:tblPr firstRow="1" firstCol="1" bandRow="1">
                    <a:tableStyleId>{5C22544A-7EE6-4342-B048-85BDC9FD1C3A}</a:tableStyleId>
                  </a:tblPr>
                  <a:tblGrid>
                    <a:gridCol w="1044000">
                      <a:extLst>
                        <a:ext uri="{9D8B030D-6E8A-4147-A177-3AD203B41FA5}">
                          <a16:colId xmlns:a16="http://schemas.microsoft.com/office/drawing/2014/main" val="20000"/>
                        </a:ext>
                      </a:extLst>
                    </a:gridCol>
                    <a:gridCol w="1044000">
                      <a:extLst>
                        <a:ext uri="{9D8B030D-6E8A-4147-A177-3AD203B41FA5}">
                          <a16:colId xmlns:a16="http://schemas.microsoft.com/office/drawing/2014/main" val="20001"/>
                        </a:ext>
                      </a:extLst>
                    </a:gridCol>
                    <a:gridCol w="1044000">
                      <a:extLst>
                        <a:ext uri="{9D8B030D-6E8A-4147-A177-3AD203B41FA5}">
                          <a16:colId xmlns:a16="http://schemas.microsoft.com/office/drawing/2014/main" val="20002"/>
                        </a:ext>
                      </a:extLst>
                    </a:gridCol>
                    <a:gridCol w="1044000">
                      <a:extLst>
                        <a:ext uri="{9D8B030D-6E8A-4147-A177-3AD203B41FA5}">
                          <a16:colId xmlns:a16="http://schemas.microsoft.com/office/drawing/2014/main" val="20003"/>
                        </a:ext>
                      </a:extLst>
                    </a:gridCol>
                    <a:gridCol w="1044000">
                      <a:extLst>
                        <a:ext uri="{9D8B030D-6E8A-4147-A177-3AD203B41FA5}">
                          <a16:colId xmlns:a16="http://schemas.microsoft.com/office/drawing/2014/main" val="20004"/>
                        </a:ext>
                      </a:extLst>
                    </a:gridCol>
                  </a:tblGrid>
                  <a:tr h="288000">
                    <a:tc>
                      <a:txBody>
                        <a:bodyPr/>
                        <a:lstStyle/>
                        <a:p>
                          <a:pPr algn="ctr">
                            <a:lnSpc>
                              <a:spcPct val="107000"/>
                            </a:lnSpc>
                            <a:spcAft>
                              <a:spcPts val="0"/>
                            </a:spcAft>
                          </a:pP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spcAft>
                              <a:spcPts val="0"/>
                            </a:spcAft>
                          </a:pP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a:lnSpc>
                              <a:spcPct val="107000"/>
                            </a:lnSpc>
                            <a:spcAft>
                              <a:spcPts val="0"/>
                            </a:spcAft>
                          </a:pPr>
                          <a:r>
                            <a:rPr lang="en-US" sz="1600" dirty="0">
                              <a:solidFill>
                                <a:schemeClr val="tx1"/>
                              </a:solidFill>
                              <a:effectLst/>
                            </a:rPr>
                            <a:t>Seasonal</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8000">
                    <a:tc gridSpan="2">
                      <a:txBody>
                        <a:bodyPr/>
                        <a:lstStyle/>
                        <a:p>
                          <a:pPr algn="ctr">
                            <a:lnSpc>
                              <a:spcPct val="107000"/>
                            </a:lnSpc>
                            <a:spcAft>
                              <a:spcPts val="0"/>
                            </a:spcAft>
                          </a:pPr>
                          <a:r>
                            <a:rPr lang="en-US" sz="1600" dirty="0">
                              <a:solidFill>
                                <a:schemeClr val="tx1"/>
                              </a:solidFill>
                              <a:effectLst/>
                            </a:rPr>
                            <a:t> </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600" dirty="0">
                              <a:solidFill>
                                <a:schemeClr val="tx1"/>
                              </a:solidFill>
                              <a:effectLst/>
                            </a:rPr>
                            <a:t> </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a:t>
                          </a:r>
                          <a:r>
                            <a:rPr lang="pl-PL" sz="1600" b="0" dirty="0">
                              <a:solidFill>
                                <a:schemeClr val="tx1"/>
                              </a:solidFill>
                              <a:effectLst/>
                            </a:rPr>
                            <a:t>in</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Median</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a:t>
                          </a:r>
                          <a:r>
                            <a:rPr lang="pl-PL" sz="1600" b="0" dirty="0" err="1">
                              <a:solidFill>
                                <a:schemeClr val="tx1"/>
                              </a:solidFill>
                              <a:effectLst/>
                            </a:rPr>
                            <a:t>ax</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8000">
                    <a:tc rowSpan="2">
                      <a:txBody>
                        <a:bodyPr/>
                        <a:lstStyle/>
                        <a:p>
                          <a:pPr algn="ctr">
                            <a:lnSpc>
                              <a:spcPct val="107000"/>
                            </a:lnSpc>
                            <a:spcAft>
                              <a:spcPts val="0"/>
                            </a:spcAft>
                          </a:pPr>
                          <a:r>
                            <a:rPr lang="en-US" sz="1600" dirty="0">
                              <a:solidFill>
                                <a:schemeClr val="tx1"/>
                              </a:solidFill>
                              <a:effectLst/>
                            </a:rPr>
                            <a:t>CMIP</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𝟏</m:t>
                                  </m:r>
                                </m:sub>
                              </m:sSub>
                            </m:oMath>
                          </a14:m>
                          <a:r>
                            <a:rPr lang="pl-PL" sz="1600" dirty="0">
                              <a:solidFill>
                                <a:schemeClr val="tx1"/>
                              </a:solidFill>
                              <a:effectLst/>
                            </a:rPr>
                            <a:t> </a:t>
                          </a:r>
                          <a:r>
                            <a:rPr lang="en-US" sz="1600" dirty="0">
                              <a:solidFill>
                                <a:schemeClr val="tx1"/>
                              </a:solidFill>
                              <a:effectLst/>
                            </a:rPr>
                            <a:t>(mas)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-15.42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-0.47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14.52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88000">
                    <a:tc vMerge="1">
                      <a:txBody>
                        <a:bodyPr/>
                        <a:lstStyle/>
                        <a:p>
                          <a:endParaRPr lang="pl-PL"/>
                        </a:p>
                      </a:txBody>
                      <a:tcPr/>
                    </a:tc>
                    <a:tc>
                      <a:txBody>
                        <a:bodyPr/>
                        <a:lstStyle/>
                        <a:p>
                          <a:pPr algn="ctr">
                            <a:lnSpc>
                              <a:spcPct val="107000"/>
                            </a:lnSpc>
                            <a:spcAft>
                              <a:spcPts val="0"/>
                            </a:spcAft>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𝟐</m:t>
                                  </m:r>
                                </m:sub>
                              </m:sSub>
                            </m:oMath>
                          </a14:m>
                          <a:r>
                            <a:rPr lang="pl-PL" sz="1600" dirty="0">
                              <a:solidFill>
                                <a:schemeClr val="tx1"/>
                              </a:solidFill>
                              <a:effectLst/>
                            </a:rPr>
                            <a:t> </a:t>
                          </a:r>
                          <a:r>
                            <a:rPr lang="en-US" sz="1600" dirty="0">
                              <a:solidFill>
                                <a:schemeClr val="tx1"/>
                              </a:solidFill>
                              <a:effectLst/>
                            </a:rPr>
                            <a:t>(mas)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-15.10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0.14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12.63</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88000">
                    <a:tc rowSpan="2">
                      <a:txBody>
                        <a:bodyPr/>
                        <a:lstStyle/>
                        <a:p>
                          <a:pPr algn="ctr">
                            <a:lnSpc>
                              <a:spcPct val="107000"/>
                            </a:lnSpc>
                            <a:spcAft>
                              <a:spcPts val="0"/>
                            </a:spcAft>
                          </a:pPr>
                          <a:r>
                            <a:rPr lang="en-US" sz="1600">
                              <a:solidFill>
                                <a:schemeClr val="tx1"/>
                              </a:solidFill>
                              <a:effectLst/>
                            </a:rPr>
                            <a:t>GAO</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𝟏</m:t>
                                  </m:r>
                                </m:sub>
                              </m:sSub>
                            </m:oMath>
                          </a14:m>
                          <a:r>
                            <a:rPr lang="pl-PL" sz="1600" dirty="0">
                              <a:solidFill>
                                <a:schemeClr val="tx1"/>
                              </a:solidFill>
                              <a:effectLst/>
                            </a:rPr>
                            <a:t> </a:t>
                          </a:r>
                          <a:r>
                            <a:rPr lang="en-US" sz="1600" dirty="0">
                              <a:solidFill>
                                <a:schemeClr val="tx1"/>
                              </a:solidFill>
                              <a:effectLst/>
                            </a:rPr>
                            <a:t>(mas)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-6.33</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0.20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5.59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88000">
                    <a:tc vMerge="1">
                      <a:txBody>
                        <a:bodyPr/>
                        <a:lstStyle/>
                        <a:p>
                          <a:endParaRPr lang="pl-PL"/>
                        </a:p>
                      </a:txBody>
                      <a:tcPr/>
                    </a:tc>
                    <a:tc>
                      <a:txBody>
                        <a:bodyPr/>
                        <a:lstStyle/>
                        <a:p>
                          <a:pPr algn="ctr">
                            <a:lnSpc>
                              <a:spcPct val="107000"/>
                            </a:lnSpc>
                            <a:spcAft>
                              <a:spcPts val="0"/>
                            </a:spcAft>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𝟐</m:t>
                                  </m:r>
                                </m:sub>
                              </m:sSub>
                            </m:oMath>
                          </a14:m>
                          <a:r>
                            <a:rPr lang="pl-PL" sz="1600" dirty="0">
                              <a:solidFill>
                                <a:schemeClr val="tx1"/>
                              </a:solidFill>
                              <a:effectLst/>
                            </a:rPr>
                            <a:t> </a:t>
                          </a:r>
                          <a:r>
                            <a:rPr lang="en-US" sz="1600" dirty="0">
                              <a:solidFill>
                                <a:schemeClr val="tx1"/>
                              </a:solidFill>
                              <a:effectLst/>
                            </a:rPr>
                            <a:t>(mas)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-15.90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1.35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11.14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88000">
                    <a:tc rowSpan="2">
                      <a:txBody>
                        <a:bodyPr/>
                        <a:lstStyle/>
                        <a:p>
                          <a:pPr algn="ctr">
                            <a:lnSpc>
                              <a:spcPct val="107000"/>
                            </a:lnSpc>
                            <a:spcAft>
                              <a:spcPts val="0"/>
                            </a:spcAft>
                          </a:pPr>
                          <a:r>
                            <a:rPr lang="en-US" sz="1600">
                              <a:solidFill>
                                <a:schemeClr val="tx1"/>
                              </a:solidFill>
                              <a:effectLst/>
                            </a:rPr>
                            <a:t>MEAN</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𝟏</m:t>
                                  </m:r>
                                </m:sub>
                              </m:sSub>
                            </m:oMath>
                          </a14:m>
                          <a:r>
                            <a:rPr lang="pl-PL" sz="1600" dirty="0">
                              <a:solidFill>
                                <a:schemeClr val="tx1"/>
                              </a:solidFill>
                              <a:effectLst/>
                            </a:rPr>
                            <a:t> </a:t>
                          </a:r>
                          <a:r>
                            <a:rPr lang="en-US" sz="1600" dirty="0">
                              <a:solidFill>
                                <a:schemeClr val="tx1"/>
                              </a:solidFill>
                              <a:effectLst/>
                            </a:rPr>
                            <a:t>(mas)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-4.53</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-1.33</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7.02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88000">
                    <a:tc vMerge="1">
                      <a:txBody>
                        <a:bodyPr/>
                        <a:lstStyle/>
                        <a:p>
                          <a:endParaRPr lang="pl-PL"/>
                        </a:p>
                      </a:txBody>
                      <a:tcPr/>
                    </a:tc>
                    <a:tc>
                      <a:txBody>
                        <a:bodyPr/>
                        <a:lstStyle/>
                        <a:p>
                          <a:pPr algn="ctr">
                            <a:lnSpc>
                              <a:spcPct val="107000"/>
                            </a:lnSpc>
                            <a:spcAft>
                              <a:spcPts val="0"/>
                            </a:spcAft>
                          </a:pPr>
                          <a14:m>
                            <m:oMath xmlns:m="http://schemas.openxmlformats.org/officeDocument/2006/math">
                              <m:sSub>
                                <m:sSubPr>
                                  <m:ctrlPr>
                                    <a:rPr lang="pl-PL" sz="1600" b="1" i="1" smtClean="0">
                                      <a:solidFill>
                                        <a:schemeClr val="tx1"/>
                                      </a:solidFill>
                                      <a:effectLst/>
                                      <a:latin typeface="Cambria Math" panose="02040503050406030204" pitchFamily="18" charset="0"/>
                                    </a:rPr>
                                  </m:ctrlPr>
                                </m:sSubPr>
                                <m:e>
                                  <m:r>
                                    <a:rPr lang="en-US" sz="1600" b="1" i="1">
                                      <a:solidFill>
                                        <a:schemeClr val="tx1"/>
                                      </a:solidFill>
                                      <a:effectLst/>
                                      <a:latin typeface="Cambria Math" panose="02040503050406030204" pitchFamily="18" charset="0"/>
                                    </a:rPr>
                                    <m:t>𝝌</m:t>
                                  </m:r>
                                </m:e>
                                <m:sub>
                                  <m:r>
                                    <a:rPr lang="en-US" sz="1600" b="1" i="1">
                                      <a:solidFill>
                                        <a:schemeClr val="tx1"/>
                                      </a:solidFill>
                                      <a:effectLst/>
                                      <a:latin typeface="Cambria Math" panose="02040503050406030204" pitchFamily="18" charset="0"/>
                                    </a:rPr>
                                    <m:t>𝟐</m:t>
                                  </m:r>
                                </m:sub>
                              </m:sSub>
                              <m:r>
                                <a:rPr lang="pl-PL" sz="1600" b="1" i="1" smtClean="0">
                                  <a:solidFill>
                                    <a:schemeClr val="tx1"/>
                                  </a:solidFill>
                                  <a:effectLst/>
                                  <a:latin typeface="Cambria Math" panose="02040503050406030204" pitchFamily="18" charset="0"/>
                                </a:rPr>
                                <m:t> </m:t>
                              </m:r>
                            </m:oMath>
                          </a14:m>
                          <a:r>
                            <a:rPr lang="en-US" sz="1600" dirty="0">
                              <a:solidFill>
                                <a:schemeClr val="tx1"/>
                              </a:solidFill>
                              <a:effectLst/>
                            </a:rPr>
                            <a:t>(mas)</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-2.76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3.58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mc:Choice>
        <mc:Fallback xmlns="">
          <p:graphicFrame>
            <p:nvGraphicFramePr>
              <p:cNvPr id="3" name="Tabela 2"/>
              <p:cNvGraphicFramePr>
                <a:graphicFrameLocks noGrp="1"/>
              </p:cNvGraphicFramePr>
              <p:nvPr>
                <p:extLst>
                  <p:ext uri="{D42A27DB-BD31-4B8C-83A1-F6EECF244321}">
                    <p14:modId xmlns:p14="http://schemas.microsoft.com/office/powerpoint/2010/main" val="2834016468"/>
                  </p:ext>
                </p:extLst>
              </p:nvPr>
            </p:nvGraphicFramePr>
            <p:xfrm>
              <a:off x="6840130" y="2030536"/>
              <a:ext cx="5220000" cy="2537843"/>
            </p:xfrm>
            <a:graphic>
              <a:graphicData uri="http://schemas.openxmlformats.org/drawingml/2006/table">
                <a:tbl>
                  <a:tblPr firstRow="1" firstCol="1" bandRow="1">
                    <a:tableStyleId>{5C22544A-7EE6-4342-B048-85BDC9FD1C3A}</a:tableStyleId>
                  </a:tblPr>
                  <a:tblGrid>
                    <a:gridCol w="1044000">
                      <a:extLst>
                        <a:ext uri="{9D8B030D-6E8A-4147-A177-3AD203B41FA5}">
                          <a16:colId xmlns:a16="http://schemas.microsoft.com/office/drawing/2014/main" val="20000"/>
                        </a:ext>
                      </a:extLst>
                    </a:gridCol>
                    <a:gridCol w="1044000">
                      <a:extLst>
                        <a:ext uri="{9D8B030D-6E8A-4147-A177-3AD203B41FA5}">
                          <a16:colId xmlns:a16="http://schemas.microsoft.com/office/drawing/2014/main" val="20001"/>
                        </a:ext>
                      </a:extLst>
                    </a:gridCol>
                    <a:gridCol w="1044000">
                      <a:extLst>
                        <a:ext uri="{9D8B030D-6E8A-4147-A177-3AD203B41FA5}">
                          <a16:colId xmlns:a16="http://schemas.microsoft.com/office/drawing/2014/main" val="20002"/>
                        </a:ext>
                      </a:extLst>
                    </a:gridCol>
                    <a:gridCol w="1044000">
                      <a:extLst>
                        <a:ext uri="{9D8B030D-6E8A-4147-A177-3AD203B41FA5}">
                          <a16:colId xmlns:a16="http://schemas.microsoft.com/office/drawing/2014/main" val="20003"/>
                        </a:ext>
                      </a:extLst>
                    </a:gridCol>
                    <a:gridCol w="1044000">
                      <a:extLst>
                        <a:ext uri="{9D8B030D-6E8A-4147-A177-3AD203B41FA5}">
                          <a16:colId xmlns:a16="http://schemas.microsoft.com/office/drawing/2014/main" val="20004"/>
                        </a:ext>
                      </a:extLst>
                    </a:gridCol>
                  </a:tblGrid>
                  <a:tr h="288000">
                    <a:tc>
                      <a:txBody>
                        <a:bodyPr/>
                        <a:lstStyle/>
                        <a:p>
                          <a:pPr algn="ctr">
                            <a:lnSpc>
                              <a:spcPct val="107000"/>
                            </a:lnSpc>
                            <a:spcAft>
                              <a:spcPts val="0"/>
                            </a:spcAft>
                          </a:pP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spcAft>
                              <a:spcPts val="0"/>
                            </a:spcAft>
                          </a:pP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gn="ctr">
                            <a:lnSpc>
                              <a:spcPct val="107000"/>
                            </a:lnSpc>
                            <a:spcAft>
                              <a:spcPts val="0"/>
                            </a:spcAft>
                          </a:pPr>
                          <a:r>
                            <a:rPr lang="en-US" sz="1600" dirty="0">
                              <a:solidFill>
                                <a:schemeClr val="tx1"/>
                              </a:solidFill>
                              <a:effectLst/>
                            </a:rPr>
                            <a:t>Seasonal</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21843">
                    <a:tc gridSpan="2">
                      <a:txBody>
                        <a:bodyPr/>
                        <a:lstStyle/>
                        <a:p>
                          <a:pPr algn="ctr">
                            <a:lnSpc>
                              <a:spcPct val="107000"/>
                            </a:lnSpc>
                            <a:spcAft>
                              <a:spcPts val="0"/>
                            </a:spcAft>
                          </a:pPr>
                          <a:r>
                            <a:rPr lang="en-US" sz="1600" dirty="0">
                              <a:solidFill>
                                <a:schemeClr val="tx1"/>
                              </a:solidFill>
                              <a:effectLst/>
                            </a:rPr>
                            <a:t> </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1600" dirty="0">
                              <a:solidFill>
                                <a:schemeClr val="tx1"/>
                              </a:solidFill>
                              <a:effectLst/>
                            </a:rPr>
                            <a:t> </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07000"/>
                            </a:lnSpc>
                            <a:spcAft>
                              <a:spcPts val="0"/>
                            </a:spcAft>
                          </a:pP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a:t>
                          </a:r>
                          <a:r>
                            <a:rPr lang="pl-PL" sz="1600" b="0" dirty="0">
                              <a:solidFill>
                                <a:schemeClr val="tx1"/>
                              </a:solidFill>
                              <a:effectLst/>
                            </a:rPr>
                            <a:t>in</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Median</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1600" b="0" dirty="0">
                              <a:solidFill>
                                <a:schemeClr val="tx1"/>
                              </a:solidFill>
                              <a:effectLst/>
                            </a:rPr>
                            <a:t>M</a:t>
                          </a:r>
                          <a:r>
                            <a:rPr lang="pl-PL" sz="1600" b="0" dirty="0" err="1">
                              <a:solidFill>
                                <a:schemeClr val="tx1"/>
                              </a:solidFill>
                              <a:effectLst/>
                            </a:rPr>
                            <a:t>ax</a:t>
                          </a:r>
                          <a:endParaRPr lang="pl-PL"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8000">
                    <a:tc rowSpan="2">
                      <a:txBody>
                        <a:bodyPr/>
                        <a:lstStyle/>
                        <a:p>
                          <a:pPr algn="ctr">
                            <a:lnSpc>
                              <a:spcPct val="107000"/>
                            </a:lnSpc>
                            <a:spcAft>
                              <a:spcPts val="0"/>
                            </a:spcAft>
                          </a:pPr>
                          <a:r>
                            <a:rPr lang="en-US" sz="1600" dirty="0">
                              <a:solidFill>
                                <a:schemeClr val="tx1"/>
                              </a:solidFill>
                              <a:effectLst/>
                            </a:rPr>
                            <a:t>CMIP</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297872" r="-300000" b="-538298"/>
                          </a:stretch>
                        </a:blipFill>
                      </a:tcPr>
                    </a:tc>
                    <a:tc>
                      <a:txBody>
                        <a:bodyPr/>
                        <a:lstStyle/>
                        <a:p>
                          <a:pPr algn="ctr">
                            <a:lnSpc>
                              <a:spcPct val="107000"/>
                            </a:lnSpc>
                            <a:spcAft>
                              <a:spcPts val="0"/>
                            </a:spcAft>
                          </a:pPr>
                          <a:r>
                            <a:rPr lang="pl-PL" sz="1600" dirty="0">
                              <a:solidFill>
                                <a:schemeClr val="tx1"/>
                              </a:solidFill>
                              <a:effectLst/>
                            </a:rPr>
                            <a:t>-15.42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-0.47</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14.52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88000">
                    <a:tc vMerge="1">
                      <a:txBody>
                        <a:bodyPr/>
                        <a:lstStyle/>
                        <a:p>
                          <a:endParaRPr lang="pl-PL"/>
                        </a:p>
                      </a:txBody>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389583" r="-300000" b="-427083"/>
                          </a:stretch>
                        </a:blipFill>
                      </a:tcPr>
                    </a:tc>
                    <a:tc>
                      <a:txBody>
                        <a:bodyPr/>
                        <a:lstStyle/>
                        <a:p>
                          <a:pPr algn="ctr">
                            <a:lnSpc>
                              <a:spcPct val="107000"/>
                            </a:lnSpc>
                            <a:spcAft>
                              <a:spcPts val="0"/>
                            </a:spcAft>
                          </a:pPr>
                          <a:r>
                            <a:rPr lang="pl-PL" sz="1600" dirty="0">
                              <a:solidFill>
                                <a:schemeClr val="tx1"/>
                              </a:solidFill>
                              <a:effectLst/>
                            </a:rPr>
                            <a:t>-15.10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0.14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12.63</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88000">
                    <a:tc rowSpan="2">
                      <a:txBody>
                        <a:bodyPr/>
                        <a:lstStyle/>
                        <a:p>
                          <a:pPr algn="ctr">
                            <a:lnSpc>
                              <a:spcPct val="107000"/>
                            </a:lnSpc>
                            <a:spcAft>
                              <a:spcPts val="0"/>
                            </a:spcAft>
                          </a:pPr>
                          <a:r>
                            <a:rPr lang="en-US" sz="1600">
                              <a:solidFill>
                                <a:schemeClr val="tx1"/>
                              </a:solidFill>
                              <a:effectLst/>
                            </a:rPr>
                            <a:t>GAO</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500000" r="-300000" b="-336170"/>
                          </a:stretch>
                        </a:blipFill>
                      </a:tcPr>
                    </a:tc>
                    <a:tc>
                      <a:txBody>
                        <a:bodyPr/>
                        <a:lstStyle/>
                        <a:p>
                          <a:pPr algn="ctr">
                            <a:lnSpc>
                              <a:spcPct val="107000"/>
                            </a:lnSpc>
                            <a:spcAft>
                              <a:spcPts val="0"/>
                            </a:spcAft>
                          </a:pPr>
                          <a:r>
                            <a:rPr lang="pl-PL" sz="1600" dirty="0">
                              <a:solidFill>
                                <a:schemeClr val="tx1"/>
                              </a:solidFill>
                              <a:effectLst/>
                            </a:rPr>
                            <a:t>-6.33</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0.20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5.59</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88000">
                    <a:tc vMerge="1">
                      <a:txBody>
                        <a:bodyPr/>
                        <a:lstStyle/>
                        <a:p>
                          <a:endParaRPr lang="pl-PL"/>
                        </a:p>
                      </a:txBody>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600000" r="-300000" b="-236170"/>
                          </a:stretch>
                        </a:blipFill>
                      </a:tcPr>
                    </a:tc>
                    <a:tc>
                      <a:txBody>
                        <a:bodyPr/>
                        <a:lstStyle/>
                        <a:p>
                          <a:pPr algn="ctr">
                            <a:lnSpc>
                              <a:spcPct val="107000"/>
                            </a:lnSpc>
                            <a:spcAft>
                              <a:spcPts val="0"/>
                            </a:spcAft>
                          </a:pPr>
                          <a:r>
                            <a:rPr lang="pl-PL" sz="1600" dirty="0">
                              <a:solidFill>
                                <a:schemeClr val="tx1"/>
                              </a:solidFill>
                              <a:effectLst/>
                            </a:rPr>
                            <a:t>-15.90</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1.35</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11.14</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88000">
                    <a:tc rowSpan="2">
                      <a:txBody>
                        <a:bodyPr/>
                        <a:lstStyle/>
                        <a:p>
                          <a:pPr algn="ctr">
                            <a:lnSpc>
                              <a:spcPct val="107000"/>
                            </a:lnSpc>
                            <a:spcAft>
                              <a:spcPts val="0"/>
                            </a:spcAft>
                          </a:pPr>
                          <a:r>
                            <a:rPr lang="en-US" sz="1600">
                              <a:solidFill>
                                <a:schemeClr val="tx1"/>
                              </a:solidFill>
                              <a:effectLst/>
                            </a:rPr>
                            <a:t>MEAN</a:t>
                          </a:r>
                          <a:endParaRPr lang="pl-PL"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685417" r="-300000" b="-131250"/>
                          </a:stretch>
                        </a:blipFill>
                      </a:tcPr>
                    </a:tc>
                    <a:tc>
                      <a:txBody>
                        <a:bodyPr/>
                        <a:lstStyle/>
                        <a:p>
                          <a:pPr algn="ctr">
                            <a:lnSpc>
                              <a:spcPct val="107000"/>
                            </a:lnSpc>
                            <a:spcAft>
                              <a:spcPts val="0"/>
                            </a:spcAft>
                          </a:pPr>
                          <a:r>
                            <a:rPr lang="pl-PL" sz="1600" dirty="0">
                              <a:solidFill>
                                <a:schemeClr val="tx1"/>
                              </a:solidFill>
                              <a:effectLst/>
                            </a:rPr>
                            <a:t>-4.53</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-1.33</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7.02</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88000">
                    <a:tc vMerge="1">
                      <a:txBody>
                        <a:bodyPr/>
                        <a:lstStyle/>
                        <a:p>
                          <a:endParaRPr lang="pl-PL"/>
                        </a:p>
                      </a:txBody>
                      <a:tcPr/>
                    </a:tc>
                    <a:tc>
                      <a:txBody>
                        <a:bodyPr/>
                        <a:lstStyle/>
                        <a:p>
                          <a:endParaRPr lang="pl-PL"/>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802128" r="-300000" b="-34043"/>
                          </a:stretch>
                        </a:blipFill>
                      </a:tcPr>
                    </a:tc>
                    <a:tc>
                      <a:txBody>
                        <a:bodyPr/>
                        <a:lstStyle/>
                        <a:p>
                          <a:pPr algn="ctr">
                            <a:lnSpc>
                              <a:spcPct val="107000"/>
                            </a:lnSpc>
                            <a:spcAft>
                              <a:spcPts val="0"/>
                            </a:spcAft>
                          </a:pPr>
                          <a:r>
                            <a:rPr lang="pl-PL" sz="1600" dirty="0">
                              <a:solidFill>
                                <a:schemeClr val="tx1"/>
                              </a:solidFill>
                              <a:effectLst/>
                            </a:rPr>
                            <a:t>-2.76</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-0.08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pl-PL" sz="1600" dirty="0">
                              <a:solidFill>
                                <a:schemeClr val="tx1"/>
                              </a:solidFill>
                              <a:effectLst/>
                            </a:rPr>
                            <a:t>3.58</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mc:Fallback>
      </mc:AlternateContent>
      <p:sp>
        <p:nvSpPr>
          <p:cNvPr id="10" name="Rectangle 2"/>
          <p:cNvSpPr>
            <a:spLocks noChangeArrowheads="1"/>
          </p:cNvSpPr>
          <p:nvPr/>
        </p:nvSpPr>
        <p:spPr bwMode="auto">
          <a:xfrm>
            <a:off x="6808132" y="1249393"/>
            <a:ext cx="52004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Table </a:t>
            </a:r>
            <a:r>
              <a:rPr kumimoji="0" lang="pl-PL"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2</a:t>
            </a:r>
            <a:r>
              <a:rPr kumimoji="0" lang="en-US" altLang="pl-PL" sz="1600" b="1"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a:t>
            </a:r>
            <a:r>
              <a:rPr kumimoji="0" lang="pl-PL" altLang="pl-PL" sz="1600" b="0" i="0" u="none" strike="noStrike" cap="none" normalizeH="0" baseline="0" dirty="0" err="1">
                <a:ln>
                  <a:noFill/>
                </a:ln>
                <a:solidFill>
                  <a:schemeClr val="tx1"/>
                </a:solidFill>
                <a:effectLst/>
                <a:latin typeface="Calibri" panose="020F0502020204030204" pitchFamily="34" charset="0"/>
                <a:ea typeface="MyriadPro-Light" charset="-128"/>
                <a:cs typeface="Calibri" panose="020F0502020204030204" pitchFamily="34" charset="0"/>
              </a:rPr>
              <a:t>Statistics</a:t>
            </a:r>
            <a:r>
              <a:rPr kumimoji="0" lang="pl-PL" altLang="pl-PL" sz="1600" b="0" i="0" u="none" strike="noStrike" cap="none" normalizeH="0" baseline="0" dirty="0">
                <a:ln>
                  <a:noFill/>
                </a:ln>
                <a:solidFill>
                  <a:schemeClr val="tx1"/>
                </a:solidFill>
                <a:effectLst/>
                <a:latin typeface="Calibri" panose="020F0502020204030204" pitchFamily="34" charset="0"/>
                <a:ea typeface="MyriadPro-Light" charset="-128"/>
                <a:cs typeface="Calibri" panose="020F0502020204030204" pitchFamily="34" charset="0"/>
              </a:rPr>
              <a:t> of </a:t>
            </a:r>
            <a:r>
              <a:rPr lang="en-GB" sz="1600" dirty="0">
                <a:sym typeface="Symbol" panose="05050102010706020507" pitchFamily="18" charset="2"/>
              </a:rPr>
              <a:t></a:t>
            </a:r>
            <a:r>
              <a:rPr lang="en-GB" sz="1600" baseline="-25000" dirty="0"/>
              <a:t>1</a:t>
            </a:r>
            <a:r>
              <a:rPr lang="en-GB" sz="1600" dirty="0"/>
              <a:t> and </a:t>
            </a:r>
            <a:r>
              <a:rPr lang="en-GB" sz="1600" dirty="0">
                <a:sym typeface="Symbol" panose="05050102010706020507" pitchFamily="18" charset="2"/>
              </a:rPr>
              <a:t></a:t>
            </a:r>
            <a:r>
              <a:rPr lang="en-GB" sz="1600" baseline="-25000" dirty="0"/>
              <a:t>2</a:t>
            </a:r>
            <a:r>
              <a:rPr lang="en-GB" sz="1600" dirty="0"/>
              <a:t> components of seasonal oscillations in GAO and HAM computed from </a:t>
            </a:r>
            <a:r>
              <a:rPr lang="pl-PL" sz="1600" dirty="0"/>
              <a:t>C</a:t>
            </a:r>
            <a:r>
              <a:rPr lang="en-GB" sz="1600" dirty="0"/>
              <a:t>MIP6 models and MEAN model</a:t>
            </a:r>
          </a:p>
        </p:txBody>
      </p:sp>
      <p:pic>
        <p:nvPicPr>
          <p:cNvPr id="8" name="Obraz 7"/>
          <p:cNvPicPr>
            <a:picLocks noChangeAspect="1"/>
          </p:cNvPicPr>
          <p:nvPr/>
        </p:nvPicPr>
        <p:blipFill>
          <a:blip r:embed="rId3"/>
          <a:stretch>
            <a:fillRect/>
          </a:stretch>
        </p:blipFill>
        <p:spPr>
          <a:xfrm>
            <a:off x="72000" y="648000"/>
            <a:ext cx="6667852" cy="5184000"/>
          </a:xfrm>
          <a:prstGeom prst="rect">
            <a:avLst/>
          </a:prstGeom>
        </p:spPr>
      </p:pic>
      <p:sp>
        <p:nvSpPr>
          <p:cNvPr id="7" name="pole tekstowe 6">
            <a:extLst>
              <a:ext uri="{FF2B5EF4-FFF2-40B4-BE49-F238E27FC236}">
                <a16:creationId xmlns:a16="http://schemas.microsoft.com/office/drawing/2014/main" id="{9F7791B9-C014-41CF-932A-EB67027F1A96}"/>
              </a:ext>
            </a:extLst>
          </p:cNvPr>
          <p:cNvSpPr txBox="1"/>
          <p:nvPr/>
        </p:nvSpPr>
        <p:spPr>
          <a:xfrm>
            <a:off x="6756605" y="4807559"/>
            <a:ext cx="5251998" cy="923330"/>
          </a:xfrm>
          <a:prstGeom prst="rect">
            <a:avLst/>
          </a:prstGeom>
          <a:noFill/>
        </p:spPr>
        <p:txBody>
          <a:bodyPr wrap="square" rtlCol="0">
            <a:spAutoFit/>
          </a:bodyPr>
          <a:lstStyle/>
          <a:p>
            <a:pPr marL="285750" indent="-288000" algn="just">
              <a:buFont typeface="Wingdings" panose="05000000000000000000" pitchFamily="2" charset="2"/>
              <a:buChar char="Ø"/>
            </a:pPr>
            <a:r>
              <a:rPr lang="pl-PL" dirty="0"/>
              <a:t>In </a:t>
            </a:r>
            <a:r>
              <a:rPr lang="en-GB" dirty="0">
                <a:sym typeface="Symbol" panose="05050102010706020507" pitchFamily="18" charset="2"/>
              </a:rPr>
              <a:t></a:t>
            </a:r>
            <a:r>
              <a:rPr lang="en-GB" baseline="-25000" dirty="0"/>
              <a:t>1</a:t>
            </a:r>
            <a:r>
              <a:rPr lang="pl-PL" dirty="0"/>
              <a:t> GAO </a:t>
            </a:r>
            <a:r>
              <a:rPr lang="pl-PL" dirty="0" err="1"/>
              <a:t>is</a:t>
            </a:r>
            <a:r>
              <a:rPr lang="pl-PL" dirty="0"/>
              <a:t> </a:t>
            </a:r>
            <a:r>
              <a:rPr lang="pl-PL" dirty="0" err="1"/>
              <a:t>between</a:t>
            </a:r>
            <a:r>
              <a:rPr lang="pl-PL" dirty="0"/>
              <a:t> the </a:t>
            </a:r>
            <a:r>
              <a:rPr lang="pl-PL" dirty="0" err="1"/>
              <a:t>range</a:t>
            </a:r>
            <a:r>
              <a:rPr lang="pl-PL" dirty="0"/>
              <a:t> for CMIP6 </a:t>
            </a:r>
            <a:r>
              <a:rPr lang="pl-PL" dirty="0" err="1"/>
              <a:t>models</a:t>
            </a:r>
            <a:r>
              <a:rPr lang="pl-PL" dirty="0"/>
              <a:t>, </a:t>
            </a:r>
            <a:r>
              <a:rPr lang="pl-PL" dirty="0" err="1"/>
              <a:t>while</a:t>
            </a:r>
            <a:r>
              <a:rPr lang="pl-PL" dirty="0"/>
              <a:t> for </a:t>
            </a:r>
            <a:r>
              <a:rPr lang="en-GB" dirty="0">
                <a:sym typeface="Symbol" panose="05050102010706020507" pitchFamily="18" charset="2"/>
              </a:rPr>
              <a:t></a:t>
            </a:r>
            <a:r>
              <a:rPr lang="en-GB" baseline="-25000" dirty="0"/>
              <a:t>2</a:t>
            </a:r>
            <a:r>
              <a:rPr lang="pl-PL" dirty="0"/>
              <a:t> GAO </a:t>
            </a:r>
            <a:r>
              <a:rPr lang="pl-PL" dirty="0" err="1"/>
              <a:t>usually</a:t>
            </a:r>
            <a:r>
              <a:rPr lang="pl-PL" dirty="0"/>
              <a:t> </a:t>
            </a:r>
            <a:r>
              <a:rPr lang="pl-PL" dirty="0" err="1"/>
              <a:t>exceeds</a:t>
            </a:r>
            <a:r>
              <a:rPr lang="pl-PL" dirty="0"/>
              <a:t> min and max </a:t>
            </a:r>
            <a:r>
              <a:rPr lang="pl-PL" dirty="0" err="1"/>
              <a:t>values</a:t>
            </a:r>
            <a:r>
              <a:rPr lang="pl-PL" dirty="0"/>
              <a:t> for CMIP6</a:t>
            </a:r>
          </a:p>
        </p:txBody>
      </p:sp>
    </p:spTree>
    <p:extLst>
      <p:ext uri="{BB962C8B-B14F-4D97-AF65-F5344CB8AC3E}">
        <p14:creationId xmlns:p14="http://schemas.microsoft.com/office/powerpoint/2010/main" val="2271562036"/>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5557</TotalTime>
  <Words>5045</Words>
  <Application>Microsoft Office PowerPoint</Application>
  <PresentationFormat>Widescreen</PresentationFormat>
  <Paragraphs>1204</Paragraphs>
  <Slides>30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MyriadPro-Light</vt:lpstr>
      <vt:lpstr>Arial</vt:lpstr>
      <vt:lpstr>Calibri</vt:lpstr>
      <vt:lpstr>Calibri Light</vt:lpstr>
      <vt:lpstr>Cambria Math</vt:lpstr>
      <vt:lpstr>Courier New</vt:lpstr>
      <vt:lpstr>Symbol</vt:lpstr>
      <vt:lpstr>Times New Roman</vt:lpstr>
      <vt:lpstr>Wingdings</vt:lpstr>
      <vt:lpstr>Motyw pakietu Office</vt:lpstr>
      <vt:lpstr>PowerPoint Presentation</vt:lpstr>
      <vt:lpstr>Introduction</vt:lpstr>
      <vt:lpstr>Introduction</vt:lpstr>
      <vt:lpstr>HAM computation</vt:lpstr>
      <vt:lpstr>CMIP6 data selection</vt:lpstr>
      <vt:lpstr> GAO computation</vt:lpstr>
      <vt:lpstr>Spread of CMIP6-based HAM</vt:lpstr>
      <vt:lpstr>Spread of CMIP6-based HAM – Trend</vt:lpstr>
      <vt:lpstr>Spread of CMIP6-based HAM – Seasonal </vt:lpstr>
      <vt:lpstr>Spread of CMIP6-based HAM – Oscillations</vt:lpstr>
      <vt:lpstr>Spread of CMIP6-based HAM – Nonseasonal</vt:lpstr>
      <vt:lpstr>PowerPoint Presentation</vt:lpstr>
      <vt:lpstr>PowerPoint Presentation</vt:lpstr>
      <vt:lpstr>Grouped models – Trend</vt:lpstr>
      <vt:lpstr>Grouped models – Trend – Best models</vt:lpstr>
      <vt:lpstr>Grouped models – Oscillations</vt:lpstr>
      <vt:lpstr>Grouped models – Oscillations – Best models</vt:lpstr>
      <vt:lpstr>Grouped models – Nonseasonal</vt:lpstr>
      <vt:lpstr>Grouped models – Nonseasonal – Best models</vt:lpstr>
      <vt:lpstr>Grouped models – Nonseasonal – Best models</vt:lpstr>
      <vt:lpstr>Conclusions</vt:lpstr>
      <vt:lpstr>PowerPoint Presentation</vt:lpstr>
      <vt:lpstr>PowerPoint Presentation</vt:lpstr>
      <vt:lpstr>Grouped models – Seasonal Oscillations</vt:lpstr>
      <vt:lpstr>Spread of CMIP6-based HAM – statistical summary</vt:lpstr>
      <vt:lpstr>PowerPoint Presentation</vt:lpstr>
      <vt:lpstr>PowerPoint Presentation</vt:lpstr>
      <vt:lpstr>Grouped models – Trend</vt:lpstr>
      <vt:lpstr>Grouped models – Nonseasonal</vt:lpstr>
      <vt:lpstr>Grouped models – Nonseasonal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Exploiting the combined GRACE/GRACE-FO solutions to determine gravimetric excitation of polar motion</dc:title>
  <dc:creator>jsliwinska</dc:creator>
  <cp:lastModifiedBy>User</cp:lastModifiedBy>
  <cp:revision>307</cp:revision>
  <dcterms:created xsi:type="dcterms:W3CDTF">2022-05-04T07:46:18Z</dcterms:created>
  <dcterms:modified xsi:type="dcterms:W3CDTF">2022-08-07T23:51:25Z</dcterms:modified>
</cp:coreProperties>
</file>