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image" Target="../media/image2.png"/><Relationship Id="rId5" Type="http://schemas.openxmlformats.org/officeDocument/2006/relationships/image" Target="../media/image2.tif"/><Relationship Id="rId6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Junior Member Category"/>
          <p:cNvSpPr txBox="1"/>
          <p:nvPr/>
        </p:nvSpPr>
        <p:spPr>
          <a:xfrm>
            <a:off x="7635663" y="327363"/>
            <a:ext cx="14280638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8100">
                <a:latin typeface="PT Serif Caption"/>
                <a:ea typeface="PT Serif Caption"/>
                <a:cs typeface="PT Serif Caption"/>
                <a:sym typeface="PT Serif Caption"/>
              </a:defRPr>
            </a:lvl1pPr>
          </a:lstStyle>
          <a:p>
            <a:pPr/>
            <a:r>
              <a:t>Junior Member Category</a:t>
            </a:r>
          </a:p>
        </p:txBody>
      </p:sp>
      <p:pic>
        <p:nvPicPr>
          <p:cNvPr id="12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5795" y="346177"/>
            <a:ext cx="7252025" cy="4464528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Calling all early career astronomers!…"/>
          <p:cNvSpPr txBox="1"/>
          <p:nvPr/>
        </p:nvSpPr>
        <p:spPr>
          <a:xfrm>
            <a:off x="7942746" y="1860032"/>
            <a:ext cx="9636596" cy="326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100">
                <a:solidFill>
                  <a:srgbClr val="FFFB00"/>
                </a:solidFill>
              </a:defRPr>
            </a:pPr>
            <a:r>
              <a:t>Calling all early career astronomers! </a:t>
            </a:r>
          </a:p>
          <a:p>
            <a:pPr>
              <a:defRPr sz="4100">
                <a:solidFill>
                  <a:srgbClr val="FFFB00"/>
                </a:solidFill>
              </a:defRPr>
            </a:pPr>
            <a:r>
              <a:t>If you are within 6 years of obtaining your PhD, be you research or industry bound, this is your opportunity to get a foot in the door to the IAU!</a:t>
            </a:r>
          </a:p>
        </p:txBody>
      </p:sp>
      <p:sp>
        <p:nvSpPr>
          <p:cNvPr id="122" name="Goals include…"/>
          <p:cNvSpPr txBox="1"/>
          <p:nvPr>
            <p:ph type="subTitle" idx="1"/>
          </p:nvPr>
        </p:nvSpPr>
        <p:spPr>
          <a:xfrm>
            <a:off x="626310" y="5231798"/>
            <a:ext cx="18716195" cy="7753815"/>
          </a:xfrm>
          <a:prstGeom prst="rect">
            <a:avLst/>
          </a:prstGeom>
          <a:solidFill>
            <a:srgbClr val="000000">
              <a:alpha val="51083"/>
            </a:srgbClr>
          </a:solidFill>
        </p:spPr>
        <p:txBody>
          <a:bodyPr anchor="ctr"/>
          <a:lstStyle/>
          <a:p>
            <a:pPr algn="l" defTabSz="808990">
              <a:defRPr b="1" sz="4214">
                <a:solidFill>
                  <a:srgbClr val="FFFB00"/>
                </a:solidFill>
              </a:defRPr>
            </a:pPr>
            <a:r>
              <a:t>Goals include</a:t>
            </a:r>
          </a:p>
          <a:p>
            <a:pPr marL="388937" indent="-388937" algn="l" defTabSz="808990">
              <a:buSzPct val="50000"/>
              <a:buBlip>
                <a:blip r:embed="rId4"/>
              </a:buBlip>
              <a:defRPr sz="4214"/>
            </a:pPr>
            <a:r>
              <a:t>Build a network of early career researchers (ECRs) and enable active involvement in the IAU, its commissions, and other mechanisms</a:t>
            </a:r>
          </a:p>
          <a:p>
            <a:pPr marL="388937" indent="-388937" algn="l" defTabSz="808990">
              <a:buSzPct val="50000"/>
              <a:buBlip>
                <a:blip r:embed="rId4"/>
              </a:buBlip>
              <a:defRPr sz="4214"/>
            </a:pPr>
            <a:r>
              <a:t>Identify issues of ECRs and propose measures to resolve them and improve the research environment and working conditions</a:t>
            </a:r>
          </a:p>
          <a:p>
            <a:pPr marL="388937" indent="-388937" algn="l" defTabSz="808990">
              <a:buSzPct val="50000"/>
              <a:buBlip>
                <a:blip r:embed="rId4"/>
              </a:buBlip>
              <a:defRPr sz="4214"/>
            </a:pPr>
            <a:r>
              <a:t>Organise conferences to exchange experiences, promote research, industry involvement, and entrepreneurship aimed at transcending the research-market boundary</a:t>
            </a:r>
          </a:p>
          <a:p>
            <a:pPr algn="l" defTabSz="808990">
              <a:defRPr b="1" sz="4214">
                <a:solidFill>
                  <a:srgbClr val="FFFB00"/>
                </a:solidFill>
              </a:defRPr>
            </a:pPr>
            <a:r>
              <a:t>Apply to become a junior member today! Give your ideas and help shape the future!</a:t>
            </a:r>
          </a:p>
          <a:p>
            <a:pPr algn="l" defTabSz="808990">
              <a:defRPr sz="4214"/>
            </a:pPr>
            <a:r>
              <a:rPr b="1">
                <a:solidFill>
                  <a:srgbClr val="FFFB00"/>
                </a:solidFill>
              </a:rPr>
              <a:t>More information at:</a:t>
            </a:r>
            <a:r>
              <a:rPr>
                <a:solidFill>
                  <a:srgbClr val="FFFB00"/>
                </a:solidFill>
              </a:rPr>
              <a:t> </a:t>
            </a:r>
            <a:r>
              <a:t>https://www.iau.org/science/scientific_bodies/working_groups/310/juniormembers/</a:t>
            </a:r>
          </a:p>
        </p:txBody>
      </p:sp>
      <p:pic>
        <p:nvPicPr>
          <p:cNvPr id="12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64269" y="2184644"/>
            <a:ext cx="6050911" cy="4018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frame.png" descr="fram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809468" y="8972222"/>
            <a:ext cx="4018184" cy="40181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